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5B365-269F-4A5A-950B-016895AA4A5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23F45-DD55-4319-A485-22EAE8A4E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53EC-E827-4B22-84E8-04231B8BCE25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FC66-BB68-437A-A4A9-C5C1854E2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6.jpeg"/><Relationship Id="rId9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Гласные звуки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Спой песенку из гласных звуков.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4786314" y="3286124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lum bright="-12000" contrast="48000"/>
          </a:blip>
          <a:srcRect/>
          <a:stretch>
            <a:fillRect/>
          </a:stretch>
        </p:blipFill>
        <p:spPr bwMode="auto">
          <a:xfrm>
            <a:off x="1857356" y="307181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lum bright="-6000" contrast="48000"/>
          </a:blip>
          <a:srcRect/>
          <a:stretch>
            <a:fillRect/>
          </a:stretch>
        </p:blipFill>
        <p:spPr bwMode="auto">
          <a:xfrm>
            <a:off x="7072330" y="2928934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Спой песенку из гласных звуков.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lum bright="-12000" contrast="48000"/>
          </a:blip>
          <a:srcRect/>
          <a:stretch>
            <a:fillRect/>
          </a:stretch>
        </p:blipFill>
        <p:spPr bwMode="auto">
          <a:xfrm>
            <a:off x="6643702" y="307181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lum bright="-6000" contrast="78000"/>
          </a:blip>
          <a:srcRect/>
          <a:stretch>
            <a:fillRect/>
          </a:stretch>
        </p:blipFill>
        <p:spPr bwMode="auto">
          <a:xfrm>
            <a:off x="1643042" y="3429000"/>
            <a:ext cx="1257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lum bright="-6000" contrast="48000"/>
          </a:blip>
          <a:srcRect/>
          <a:stretch>
            <a:fillRect/>
          </a:stretch>
        </p:blipFill>
        <p:spPr bwMode="auto">
          <a:xfrm>
            <a:off x="4500562" y="3000372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Упражнение «Поймай шпиона»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358246" cy="78581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ru-RU" sz="2000" dirty="0"/>
              <a:t>Назовите картинки, </a:t>
            </a:r>
            <a:r>
              <a:rPr lang="ru-RU" sz="2000" dirty="0" smtClean="0"/>
              <a:t>выделяя первый звук, попросите ребенка показать картинку, в названии которой нет </a:t>
            </a:r>
            <a:r>
              <a:rPr lang="ru-RU" sz="2000" dirty="0"/>
              <a:t>звука [а</a:t>
            </a:r>
            <a:r>
              <a:rPr lang="ru-RU" sz="2000" dirty="0" smtClean="0"/>
              <a:t>]. </a:t>
            </a:r>
            <a:r>
              <a:rPr lang="ru-RU" sz="2000" dirty="0"/>
              <a:t>(слова: аист, астра, арфа, </a:t>
            </a:r>
            <a:r>
              <a:rPr lang="ru-RU" sz="2000" dirty="0" smtClean="0"/>
              <a:t>туфли, символ звука [а])</a:t>
            </a:r>
            <a:endParaRPr lang="ru-RU" sz="2000" dirty="0"/>
          </a:p>
        </p:txBody>
      </p:sp>
      <p:pic>
        <p:nvPicPr>
          <p:cNvPr id="1026" name="Picture 2" descr="C:\Users\Соня\Downloads\дома\004746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6322" y="3857628"/>
            <a:ext cx="2327678" cy="1862142"/>
          </a:xfrm>
          <a:prstGeom prst="rect">
            <a:avLst/>
          </a:prstGeom>
          <a:noFill/>
        </p:spPr>
      </p:pic>
      <p:pic>
        <p:nvPicPr>
          <p:cNvPr id="1027" name="Picture 3" descr="C:\Users\Соня\Downloads\дома\6982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00438"/>
            <a:ext cx="2095498" cy="2095498"/>
          </a:xfrm>
          <a:prstGeom prst="rect">
            <a:avLst/>
          </a:prstGeom>
          <a:noFill/>
        </p:spPr>
      </p:pic>
      <p:pic>
        <p:nvPicPr>
          <p:cNvPr id="1028" name="Picture 4" descr="C:\Users\Соня\Downloads\дома\rBGHMfH7k6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14752"/>
            <a:ext cx="1975670" cy="1975670"/>
          </a:xfrm>
          <a:prstGeom prst="rect">
            <a:avLst/>
          </a:prstGeom>
          <a:noFill/>
        </p:spPr>
      </p:pic>
      <p:pic>
        <p:nvPicPr>
          <p:cNvPr id="1029" name="Picture 5" descr="C:\Users\Соня\Downloads\дома\93bfc4523ec1dc3959859d26c91b14306e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857628"/>
            <a:ext cx="1998164" cy="165448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lum bright="-12000" contrast="48000"/>
          </a:blip>
          <a:srcRect/>
          <a:stretch>
            <a:fillRect/>
          </a:stretch>
        </p:blipFill>
        <p:spPr bwMode="auto">
          <a:xfrm>
            <a:off x="4214810" y="200024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71538" y="578645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астра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туфли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арфа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786710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аист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2000240"/>
            <a:ext cx="1000132" cy="1000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/>
              <a:t>Упражнение «Потерялись»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5"/>
            <a:ext cx="8229600" cy="642942"/>
          </a:xfrm>
        </p:spPr>
        <p:txBody>
          <a:bodyPr>
            <a:normAutofit fontScale="55000" lnSpcReduction="20000"/>
          </a:bodyPr>
          <a:lstStyle/>
          <a:p>
            <a:pPr marL="0">
              <a:buNone/>
            </a:pPr>
            <a:r>
              <a:rPr lang="ru-RU" dirty="0" smtClean="0"/>
              <a:t>Назовите </a:t>
            </a:r>
            <a:r>
              <a:rPr lang="ru-RU" dirty="0"/>
              <a:t>картинки, </a:t>
            </a:r>
            <a:r>
              <a:rPr lang="ru-RU" dirty="0" smtClean="0"/>
              <a:t>выделяя гласный звук, попросите ребенка показать картинку, в названии которой есть звук [у]. (</a:t>
            </a:r>
            <a:r>
              <a:rPr lang="ru-RU" dirty="0"/>
              <a:t>Слова: утка, мак, </a:t>
            </a:r>
            <a:r>
              <a:rPr lang="ru-RU" dirty="0" smtClean="0"/>
              <a:t>лист, кит, символ звука [у] .)</a:t>
            </a:r>
            <a:endParaRPr lang="ru-RU" dirty="0"/>
          </a:p>
        </p:txBody>
      </p:sp>
      <p:pic>
        <p:nvPicPr>
          <p:cNvPr id="2051" name="Picture 3" descr="C:\Users\Соня\Downloads\дома\Pear_Le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643446"/>
            <a:ext cx="2000264" cy="1359883"/>
          </a:xfrm>
          <a:prstGeom prst="rect">
            <a:avLst/>
          </a:prstGeom>
          <a:noFill/>
        </p:spPr>
      </p:pic>
      <p:pic>
        <p:nvPicPr>
          <p:cNvPr id="2052" name="Picture 4" descr="C:\Users\Соня\Downloads\дома\242250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1127307" cy="1335351"/>
          </a:xfrm>
          <a:prstGeom prst="rect">
            <a:avLst/>
          </a:prstGeom>
          <a:noFill/>
        </p:spPr>
      </p:pic>
      <p:pic>
        <p:nvPicPr>
          <p:cNvPr id="2053" name="Picture 5" descr="C:\Users\Соня\Downloads\дома\үрд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286256"/>
            <a:ext cx="2214545" cy="1442164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>
            <a:lum bright="-12000" contrast="48000"/>
          </a:blip>
          <a:srcRect/>
          <a:stretch>
            <a:fillRect/>
          </a:stretch>
        </p:blipFill>
        <p:spPr bwMode="auto">
          <a:xfrm>
            <a:off x="4598991" y="1857364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Users\Соня\Downloads\дома\01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3714752"/>
            <a:ext cx="2891573" cy="150019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643042" y="50006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кит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585789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</a:t>
            </a:r>
            <a:r>
              <a:rPr lang="ru-RU" dirty="0" smtClean="0"/>
              <a:t>ист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4942" y="507207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мак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58578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утка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1643050"/>
            <a:ext cx="1000132" cy="1000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158162" cy="857232"/>
          </a:xfrm>
        </p:spPr>
        <p:txBody>
          <a:bodyPr>
            <a:normAutofit/>
          </a:bodyPr>
          <a:lstStyle/>
          <a:p>
            <a:r>
              <a:rPr lang="ru-RU" sz="3200" dirty="0"/>
              <a:t>Упражнение «Магазин»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7"/>
            <a:ext cx="8229600" cy="785818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000" dirty="0" smtClean="0"/>
              <a:t>Назовите картинки, выделяя гласные звуки, попросите ребенка назвать картинку, соответствующую звуку, проверьте результат , нажав на нее.</a:t>
            </a:r>
            <a:endParaRPr lang="ru-RU" sz="20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lum bright="-12000" contrast="48000"/>
          </a:blip>
          <a:srcRect/>
          <a:stretch>
            <a:fillRect/>
          </a:stretch>
        </p:blipFill>
        <p:spPr bwMode="auto">
          <a:xfrm>
            <a:off x="1357290" y="1714488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lum bright="-12000" contrast="48000"/>
          </a:blip>
          <a:srcRect/>
          <a:stretch>
            <a:fillRect/>
          </a:stretch>
        </p:blipFill>
        <p:spPr bwMode="auto">
          <a:xfrm>
            <a:off x="3214678" y="1928802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>
            <a:lum bright="-6000" contrast="78000"/>
          </a:blip>
          <a:srcRect/>
          <a:stretch>
            <a:fillRect/>
          </a:stretch>
        </p:blipFill>
        <p:spPr bwMode="auto">
          <a:xfrm>
            <a:off x="7358082" y="1928802"/>
            <a:ext cx="1257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Соня\Downloads\дома\Goroskop-dlya-Rakov-na-2016-god-Obezyany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4857760"/>
            <a:ext cx="1783072" cy="1114420"/>
          </a:xfrm>
          <a:prstGeom prst="rect">
            <a:avLst/>
          </a:prstGeom>
          <a:noFill/>
        </p:spPr>
      </p:pic>
      <p:pic>
        <p:nvPicPr>
          <p:cNvPr id="3075" name="Picture 3" descr="C:\Users\Соня\Downloads\дома\on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4143380"/>
            <a:ext cx="1984762" cy="1984762"/>
          </a:xfrm>
          <a:prstGeom prst="rect">
            <a:avLst/>
          </a:prstGeom>
          <a:noFill/>
        </p:spPr>
      </p:pic>
      <p:pic>
        <p:nvPicPr>
          <p:cNvPr id="3076" name="Picture 4" descr="C:\Users\Соня\Downloads\дома\be1d88ba64581bdf247b9cef7066232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4572008"/>
            <a:ext cx="1362076" cy="13620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428728" y="600076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лук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28992" y="600076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гриб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572396" y="59293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рак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3074" idx="0"/>
          </p:cNvCxnSpPr>
          <p:nvPr/>
        </p:nvCxnSpPr>
        <p:spPr>
          <a:xfrm>
            <a:off x="2285984" y="2643182"/>
            <a:ext cx="5535006" cy="221457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714480" y="3214686"/>
            <a:ext cx="2214578" cy="107157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4000496" y="2500306"/>
            <a:ext cx="3857652" cy="21431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>
            <a:lum bright="-6000" contrast="48000"/>
          </a:blip>
          <a:srcRect/>
          <a:stretch>
            <a:fillRect/>
          </a:stretch>
        </p:blipFill>
        <p:spPr bwMode="auto">
          <a:xfrm>
            <a:off x="5072066" y="1571612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Соня\Downloads\дома\12928565_130303_2057_4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6314" y="4500570"/>
            <a:ext cx="1752000" cy="156413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643570" y="60007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кот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893471" y="3536157"/>
            <a:ext cx="1500198" cy="28575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972452" cy="2768601"/>
          </a:xfrm>
        </p:spPr>
        <p:txBody>
          <a:bodyPr/>
          <a:lstStyle/>
          <a:p>
            <a:pPr marL="0">
              <a:buNone/>
            </a:pPr>
            <a:r>
              <a:rPr lang="ru-RU" dirty="0"/>
              <a:t>Звуки речи – это то, что мы произносим </a:t>
            </a:r>
            <a:r>
              <a:rPr lang="ru-RU" dirty="0" smtClean="0"/>
              <a:t>и слышим.</a:t>
            </a:r>
            <a:endParaRPr lang="ru-RU" dirty="0"/>
          </a:p>
          <a:p>
            <a:pPr marL="0">
              <a:buNone/>
            </a:pPr>
            <a:r>
              <a:rPr lang="ru-RU" dirty="0"/>
              <a:t>При произнесении гласных звуков воздух свободно проходит, не встречая преграды.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/>
              <a:t>Для того чтобы помочь ребенку запомнить гласные звуки и научиться их различать рассмотрите, какое положение занимают губы при произнесении гласных звуков</a:t>
            </a:r>
            <a:r>
              <a:rPr lang="ru-RU" sz="2400" dirty="0" smtClean="0"/>
              <a:t>. Пропойте звуки : </a:t>
            </a:r>
            <a:r>
              <a:rPr lang="ru-RU" sz="2400" dirty="0" err="1" smtClean="0"/>
              <a:t>Аааа</a:t>
            </a:r>
            <a:r>
              <a:rPr lang="ru-RU" sz="2400" dirty="0" smtClean="0"/>
              <a:t>, </a:t>
            </a:r>
            <a:r>
              <a:rPr lang="ru-RU" sz="2400" dirty="0" err="1" smtClean="0"/>
              <a:t>Оооо</a:t>
            </a:r>
            <a:r>
              <a:rPr lang="ru-RU" sz="2400" dirty="0" smtClean="0"/>
              <a:t>, </a:t>
            </a:r>
            <a:r>
              <a:rPr lang="ru-RU" sz="2400" dirty="0" err="1" smtClean="0"/>
              <a:t>Уууу</a:t>
            </a:r>
            <a:r>
              <a:rPr lang="ru-RU" sz="2400" dirty="0" smtClean="0"/>
              <a:t>, </a:t>
            </a:r>
            <a:r>
              <a:rPr lang="ru-RU" sz="2400" dirty="0" err="1" smtClean="0"/>
              <a:t>Ииии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250"/>
          <a:stretch>
            <a:fillRect/>
          </a:stretch>
        </p:blipFill>
        <p:spPr bwMode="gray">
          <a:xfrm>
            <a:off x="571472" y="3143248"/>
            <a:ext cx="1302408" cy="15628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000372"/>
            <a:ext cx="1116456" cy="178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2928934"/>
            <a:ext cx="1229924" cy="176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ECE8DF"/>
              </a:clrFrom>
              <a:clrTo>
                <a:srgbClr val="ECE8DF">
                  <a:alpha val="0"/>
                </a:srgbClr>
              </a:clrTo>
            </a:clrChange>
            <a:lum bright="-12000" contrast="48000"/>
          </a:blip>
          <a:srcRect/>
          <a:stretch>
            <a:fillRect/>
          </a:stretch>
        </p:blipFill>
        <p:spPr bwMode="auto">
          <a:xfrm>
            <a:off x="714348" y="50720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6">
            <a:lum bright="-12000" contrast="48000"/>
          </a:blip>
          <a:srcRect/>
          <a:stretch>
            <a:fillRect/>
          </a:stretch>
        </p:blipFill>
        <p:spPr bwMode="auto">
          <a:xfrm>
            <a:off x="3143240" y="5286388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lum bright="-6000" contrast="78000"/>
          </a:blip>
          <a:srcRect/>
          <a:stretch>
            <a:fillRect/>
          </a:stretch>
        </p:blipFill>
        <p:spPr bwMode="auto">
          <a:xfrm>
            <a:off x="4929190" y="5286388"/>
            <a:ext cx="12573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00100" y="250030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7554" y="242886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57818" y="242886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И</a:t>
            </a:r>
          </a:p>
        </p:txBody>
      </p:sp>
      <p:pic>
        <p:nvPicPr>
          <p:cNvPr id="1027" name="Picture 3" descr="C:\Users\Соня\Downloads\дома\clip_image0551.bmp"/>
          <p:cNvPicPr>
            <a:picLocks noChangeAspect="1" noChangeArrowheads="1"/>
          </p:cNvPicPr>
          <p:nvPr/>
        </p:nvPicPr>
        <p:blipFill>
          <a:blip r:embed="rId8"/>
          <a:srcRect l="3942" t="3275" r="3693" b="1746"/>
          <a:stretch>
            <a:fillRect/>
          </a:stretch>
        </p:blipFill>
        <p:spPr bwMode="auto">
          <a:xfrm>
            <a:off x="6858016" y="2786058"/>
            <a:ext cx="1601197" cy="185738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286644" y="242886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9">
            <a:lum bright="-6000" contrast="48000"/>
          </a:blip>
          <a:srcRect/>
          <a:stretch>
            <a:fillRect/>
          </a:stretch>
        </p:blipFill>
        <p:spPr bwMode="auto">
          <a:xfrm>
            <a:off x="7358082" y="4857760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Попросите ребенка произнести </a:t>
            </a:r>
            <a:r>
              <a:rPr lang="ru-RU" sz="2800" dirty="0"/>
              <a:t>столько звуков [у], сколько маленьких кружков </a:t>
            </a:r>
            <a:r>
              <a:rPr lang="ru-RU" sz="2800" dirty="0" smtClean="0"/>
              <a:t>расположено на экране.</a:t>
            </a:r>
            <a:endParaRPr lang="ru-RU" sz="2800" dirty="0"/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4429124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Попросите ребенка произнести столько звуков [у], сколько маленьких кружков расположено на экране.</a:t>
            </a:r>
            <a:endParaRPr lang="ru-RU" sz="2800" dirty="0"/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3714744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5286380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Попросите ребенка произнести столько звуков [у], сколько маленьких кружков расположено на экране.</a:t>
            </a:r>
            <a:endParaRPr lang="ru-RU" sz="2800" dirty="0"/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4429124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6357950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2428860" y="3429000"/>
            <a:ext cx="54451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32"/>
          </a:xfrm>
        </p:spPr>
        <p:txBody>
          <a:bodyPr>
            <a:noAutofit/>
          </a:bodyPr>
          <a:lstStyle/>
          <a:p>
            <a:r>
              <a:rPr lang="ru-RU" sz="2800" dirty="0"/>
              <a:t>Пропой звук [</a:t>
            </a:r>
            <a:r>
              <a:rPr lang="ru-RU" sz="2800" dirty="0" smtClean="0"/>
              <a:t>о] сначала </a:t>
            </a:r>
            <a:r>
              <a:rPr lang="ru-RU" sz="2800" dirty="0"/>
              <a:t>тихо, потом громко.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1214445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dirty="0"/>
              <a:t>Упражнение «Ступеньки»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/>
              <a:t>Поднимайся </a:t>
            </a:r>
            <a:r>
              <a:rPr lang="ru-RU" sz="2400" dirty="0"/>
              <a:t>по ступенькам и на каждой ступеньке пой звук громче. Спускаясь по ступенькам, песенка поется все тише и тише.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1000100" y="3500438"/>
            <a:ext cx="2786082" cy="2571768"/>
            <a:chOff x="1428728" y="3286124"/>
            <a:chExt cx="2786082" cy="257176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1000894" y="5429264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428728" y="500063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929588" y="4572008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2357422" y="414338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2858282" y="3714752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286116" y="3286124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Группа 19"/>
          <p:cNvGrpSpPr/>
          <p:nvPr/>
        </p:nvGrpSpPr>
        <p:grpSpPr>
          <a:xfrm rot="5400000">
            <a:off x="5179223" y="3607595"/>
            <a:ext cx="2786082" cy="2571768"/>
            <a:chOff x="5214942" y="3286124"/>
            <a:chExt cx="2786082" cy="2571768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4787108" y="5429264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214942" y="5000636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715802" y="4572008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6143636" y="4143380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6644496" y="3714752"/>
              <a:ext cx="85646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7072330" y="3286124"/>
              <a:ext cx="92869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3071802" y="2285992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2000232" y="3143248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1071538" y="4000504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7072330" y="4143380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6215074" y="3214686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2">
            <a:lum bright="-6000" contrast="48000"/>
          </a:blip>
          <a:srcRect/>
          <a:stretch>
            <a:fillRect/>
          </a:stretch>
        </p:blipFill>
        <p:spPr bwMode="auto">
          <a:xfrm>
            <a:off x="5286380" y="2285992"/>
            <a:ext cx="685800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Упражнение </a:t>
            </a:r>
            <a:r>
              <a:rPr lang="ru-RU" sz="2800" dirty="0"/>
              <a:t>«Поймай звук».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2400" dirty="0" smtClean="0"/>
              <a:t>Взрослый произносит ряд звуков, слогов и слов, выделяя голосом звук [и]. Ребенок хлопает в ладоши, когда услышит звук.</a:t>
            </a:r>
          </a:p>
          <a:p>
            <a:pPr marL="0"/>
            <a:r>
              <a:rPr lang="ru-RU" sz="2400" dirty="0" err="1"/>
              <a:t>иии</a:t>
            </a:r>
            <a:r>
              <a:rPr lang="ru-RU" sz="2400" dirty="0"/>
              <a:t>, </a:t>
            </a:r>
            <a:r>
              <a:rPr lang="ru-RU" sz="2400" dirty="0" err="1"/>
              <a:t>п</a:t>
            </a:r>
            <a:r>
              <a:rPr lang="ru-RU" sz="2400" dirty="0"/>
              <a:t>, </a:t>
            </a:r>
            <a:r>
              <a:rPr lang="ru-RU" sz="2400" dirty="0" err="1"/>
              <a:t>иии</a:t>
            </a:r>
            <a:r>
              <a:rPr lang="ru-RU" sz="2400" dirty="0"/>
              <a:t>, </a:t>
            </a:r>
            <a:r>
              <a:rPr lang="ru-RU" sz="2400" dirty="0" err="1"/>
              <a:t>иии</a:t>
            </a:r>
            <a:r>
              <a:rPr lang="ru-RU" sz="2400" dirty="0"/>
              <a:t>, к, </a:t>
            </a:r>
            <a:r>
              <a:rPr lang="ru-RU" sz="2400" dirty="0" err="1"/>
              <a:t>иии</a:t>
            </a:r>
            <a:r>
              <a:rPr lang="ru-RU" sz="2400" dirty="0"/>
              <a:t>, с, </a:t>
            </a:r>
            <a:r>
              <a:rPr lang="ru-RU" sz="2400" dirty="0" err="1"/>
              <a:t>иии</a:t>
            </a:r>
            <a:r>
              <a:rPr lang="ru-RU" sz="2400" dirty="0"/>
              <a:t>, </a:t>
            </a:r>
            <a:r>
              <a:rPr lang="ru-RU" sz="2400" dirty="0" smtClean="0"/>
              <a:t>т</a:t>
            </a:r>
          </a:p>
          <a:p>
            <a:pPr marL="0"/>
            <a:r>
              <a:rPr lang="ru-RU" sz="2400" dirty="0" err="1"/>
              <a:t>ииип</a:t>
            </a:r>
            <a:r>
              <a:rPr lang="ru-RU" sz="2400" dirty="0"/>
              <a:t>, </a:t>
            </a:r>
            <a:r>
              <a:rPr lang="ru-RU" sz="2400" dirty="0" err="1"/>
              <a:t>ут</a:t>
            </a:r>
            <a:r>
              <a:rPr lang="ru-RU" sz="2400" dirty="0"/>
              <a:t>, </a:t>
            </a:r>
            <a:r>
              <a:rPr lang="ru-RU" sz="2400" dirty="0" err="1"/>
              <a:t>ииим</a:t>
            </a:r>
            <a:r>
              <a:rPr lang="ru-RU" sz="2400" dirty="0"/>
              <a:t>, </a:t>
            </a:r>
            <a:r>
              <a:rPr lang="ru-RU" sz="2400" dirty="0" err="1"/>
              <a:t>ок</a:t>
            </a:r>
            <a:r>
              <a:rPr lang="ru-RU" sz="2400" dirty="0"/>
              <a:t>, </a:t>
            </a:r>
            <a:r>
              <a:rPr lang="ru-RU" sz="2400" dirty="0" err="1" smtClean="0"/>
              <a:t>ииив</a:t>
            </a:r>
            <a:endParaRPr lang="ru-RU" sz="2400" dirty="0" smtClean="0"/>
          </a:p>
          <a:p>
            <a:pPr marL="0"/>
            <a:r>
              <a:rPr lang="ru-RU" sz="2400" dirty="0" err="1"/>
              <a:t>тиии</a:t>
            </a:r>
            <a:r>
              <a:rPr lang="ru-RU" sz="2400" dirty="0"/>
              <a:t>, ту, то, </a:t>
            </a:r>
            <a:r>
              <a:rPr lang="ru-RU" sz="2400" dirty="0" err="1" smtClean="0"/>
              <a:t>тиии</a:t>
            </a:r>
            <a:endParaRPr lang="ru-RU" sz="2400" dirty="0" smtClean="0"/>
          </a:p>
          <a:p>
            <a:pPr marL="0"/>
            <a:r>
              <a:rPr lang="ru-RU" sz="2400" dirty="0"/>
              <a:t>Сом, </a:t>
            </a:r>
            <a:r>
              <a:rPr lang="ru-RU" sz="2400" dirty="0" err="1"/>
              <a:t>ииирисы</a:t>
            </a:r>
            <a:r>
              <a:rPr lang="ru-RU" sz="2400" dirty="0"/>
              <a:t>, танк, </a:t>
            </a:r>
            <a:r>
              <a:rPr lang="ru-RU" sz="2400" dirty="0" err="1"/>
              <a:t>ИИИра</a:t>
            </a:r>
            <a:r>
              <a:rPr lang="ru-RU" sz="2400" dirty="0"/>
              <a:t>, дуб, </a:t>
            </a:r>
            <a:r>
              <a:rPr lang="ru-RU" sz="2400" dirty="0" err="1"/>
              <a:t>кииит</a:t>
            </a:r>
            <a:r>
              <a:rPr lang="ru-RU" sz="2400" dirty="0"/>
              <a:t>, </a:t>
            </a:r>
            <a:r>
              <a:rPr lang="ru-RU" sz="2400" dirty="0" err="1"/>
              <a:t>носкиии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Упражнение «Сломанный телевизор». Узнай звук по беззвучной артикуляции. 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928802"/>
            <a:ext cx="11433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250"/>
          <a:stretch>
            <a:fillRect/>
          </a:stretch>
        </p:blipFill>
        <p:spPr bwMode="gray">
          <a:xfrm>
            <a:off x="5214942" y="4500570"/>
            <a:ext cx="1278595" cy="153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1250"/>
          <a:stretch>
            <a:fillRect/>
          </a:stretch>
        </p:blipFill>
        <p:spPr bwMode="gray">
          <a:xfrm>
            <a:off x="3071802" y="2071678"/>
            <a:ext cx="1278595" cy="15343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1928802"/>
            <a:ext cx="1046306" cy="167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429132"/>
            <a:ext cx="1046306" cy="167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72008"/>
            <a:ext cx="114330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Соня\Downloads\дома\clip_image0551.bmp"/>
          <p:cNvPicPr>
            <a:picLocks noChangeAspect="1" noChangeArrowheads="1"/>
          </p:cNvPicPr>
          <p:nvPr/>
        </p:nvPicPr>
        <p:blipFill>
          <a:blip r:embed="rId5"/>
          <a:srcRect l="3942" t="3275" r="3693" b="1746"/>
          <a:stretch>
            <a:fillRect/>
          </a:stretch>
        </p:blipFill>
        <p:spPr bwMode="auto">
          <a:xfrm>
            <a:off x="928662" y="1785926"/>
            <a:ext cx="1601197" cy="1857388"/>
          </a:xfrm>
          <a:prstGeom prst="rect">
            <a:avLst/>
          </a:prstGeom>
          <a:noFill/>
        </p:spPr>
      </p:pic>
      <p:pic>
        <p:nvPicPr>
          <p:cNvPr id="12" name="Picture 3" descr="C:\Users\Соня\Downloads\дома\clip_image0551.bmp"/>
          <p:cNvPicPr>
            <a:picLocks noChangeAspect="1" noChangeArrowheads="1"/>
          </p:cNvPicPr>
          <p:nvPr/>
        </p:nvPicPr>
        <p:blipFill>
          <a:blip r:embed="rId5"/>
          <a:srcRect l="3942" t="3275" r="3693" b="1746"/>
          <a:stretch>
            <a:fillRect/>
          </a:stretch>
        </p:blipFill>
        <p:spPr bwMode="auto">
          <a:xfrm>
            <a:off x="7185645" y="4143380"/>
            <a:ext cx="1601197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358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Гласные звуки</vt:lpstr>
      <vt:lpstr>Слайд 2</vt:lpstr>
      <vt:lpstr>Для того чтобы помочь ребенку запомнить гласные звуки и научиться их различать рассмотрите, какое положение занимают губы при произнесении гласных звуков. Пропойте звуки : Аааа, Оооо, Уууу, Ииии </vt:lpstr>
      <vt:lpstr>Попросите ребенка произнести столько звуков [у], сколько маленьких кружков расположено на экране.</vt:lpstr>
      <vt:lpstr>Попросите ребенка произнести столько звуков [у], сколько маленьких кружков расположено на экране.</vt:lpstr>
      <vt:lpstr>Попросите ребенка произнести столько звуков [у], сколько маленьких кружков расположено на экране.</vt:lpstr>
      <vt:lpstr>Пропой звук [о] сначала тихо, потом громко.</vt:lpstr>
      <vt:lpstr> Упражнение «Поймай звук».  </vt:lpstr>
      <vt:lpstr>Упражнение «Сломанный телевизор». Узнай звук по беззвучной артикуляции. </vt:lpstr>
      <vt:lpstr>Спой песенку из гласных звуков.</vt:lpstr>
      <vt:lpstr>Спой песенку из гласных звуков.</vt:lpstr>
      <vt:lpstr>Упражнение «Поймай шпиона»</vt:lpstr>
      <vt:lpstr>Упражнение «Потерялись»</vt:lpstr>
      <vt:lpstr>Упражнение «Магазин»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звуки</dc:title>
  <dc:creator>Соня</dc:creator>
  <cp:lastModifiedBy>1</cp:lastModifiedBy>
  <cp:revision>35</cp:revision>
  <dcterms:created xsi:type="dcterms:W3CDTF">2016-02-06T15:25:32Z</dcterms:created>
  <dcterms:modified xsi:type="dcterms:W3CDTF">2016-02-07T16:03:37Z</dcterms:modified>
</cp:coreProperties>
</file>