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9" r:id="rId5"/>
    <p:sldId id="258" r:id="rId6"/>
    <p:sldId id="261" r:id="rId7"/>
    <p:sldId id="263" r:id="rId8"/>
    <p:sldId id="262" r:id="rId9"/>
    <p:sldId id="264" r:id="rId10"/>
    <p:sldId id="266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11.02.2016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4.png"/><Relationship Id="rId7" Type="http://schemas.openxmlformats.org/officeDocument/2006/relationships/image" Target="../media/image8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03648" y="1916832"/>
            <a:ext cx="5644879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Твердые и мягкие</a:t>
            </a:r>
            <a:endParaRPr lang="en-US" sz="5400" b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r>
              <a:rPr lang="ru-RU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согласные звуки</a:t>
            </a:r>
            <a:endParaRPr lang="ru-RU" sz="5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661310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2910" y="357166"/>
            <a:ext cx="8037521" cy="35394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Что делать, если ребенок не может определить, </a:t>
            </a:r>
          </a:p>
          <a:p>
            <a:r>
              <a:rPr lang="ru-RU" sz="2800" dirty="0" smtClean="0"/>
              <a:t>твердый это звук или мягкий?</a:t>
            </a:r>
          </a:p>
          <a:p>
            <a:r>
              <a:rPr lang="ru-RU" sz="2800" dirty="0" smtClean="0"/>
              <a:t>Помните, что речевой (фонематический) слух</a:t>
            </a:r>
          </a:p>
          <a:p>
            <a:r>
              <a:rPr lang="ru-RU" sz="2800" dirty="0" smtClean="0"/>
              <a:t>ребенка еще не сформировался. </a:t>
            </a:r>
          </a:p>
          <a:p>
            <a:r>
              <a:rPr lang="ru-RU" sz="2800" dirty="0" smtClean="0"/>
              <a:t>Продолжайте терпеливо объяснять, играть в слова.</a:t>
            </a:r>
          </a:p>
          <a:p>
            <a:r>
              <a:rPr lang="ru-RU" sz="2800" dirty="0" smtClean="0"/>
              <a:t>И у вас все получится!</a:t>
            </a:r>
          </a:p>
          <a:p>
            <a:endParaRPr lang="ru-RU" sz="2800" dirty="0" smtClean="0"/>
          </a:p>
          <a:p>
            <a:endParaRPr lang="ru-RU" sz="2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28662" y="1500174"/>
            <a:ext cx="7643866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Согласные звуки могут быть мягкими или твёрдыми. Например, в слове "мир" слышится мягкий согласный </a:t>
            </a:r>
            <a:r>
              <a:rPr lang="ru-RU" sz="2800" dirty="0" smtClean="0"/>
              <a:t>звук </a:t>
            </a:r>
            <a:r>
              <a:rPr lang="ru-RU" sz="2800" dirty="0" smtClean="0"/>
              <a:t>[м'], а в слове "мак" - твёрдый согласный звук [м]. </a:t>
            </a:r>
            <a:endParaRPr lang="ru-RU" sz="2800" dirty="0" smtClean="0"/>
          </a:p>
          <a:p>
            <a:r>
              <a:rPr lang="ru-RU" sz="2800" dirty="0" smtClean="0"/>
              <a:t>Мягкость </a:t>
            </a:r>
            <a:r>
              <a:rPr lang="ru-RU" sz="2800" dirty="0" smtClean="0"/>
              <a:t>согласного обозначается с помощью добавления к его записи символа ', например: [м</a:t>
            </a:r>
            <a:r>
              <a:rPr lang="ru-RU" sz="2800" dirty="0" smtClean="0"/>
              <a:t>'].</a:t>
            </a:r>
            <a:endParaRPr lang="ru-RU" sz="2800" dirty="0" smtClean="0"/>
          </a:p>
        </p:txBody>
      </p:sp>
    </p:spTree>
    <p:extLst>
      <p:ext uri="{BB962C8B-B14F-4D97-AF65-F5344CB8AC3E}">
        <p14:creationId xmlns="" xmlns:p14="http://schemas.microsoft.com/office/powerpoint/2010/main" val="29881348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1472" y="642918"/>
            <a:ext cx="750099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Есть несколько способов обозначить мягкость согласного на письме. Для этого есть правила, которые ребенок изучит в школе. </a:t>
            </a:r>
          </a:p>
          <a:p>
            <a:r>
              <a:rPr lang="ru-RU" sz="2800" dirty="0" smtClean="0"/>
              <a:t>Но для того, чтобы он писал грамотно, необходимо, чтобы он хорошо различал на слух твердые и мягкие согласные.</a:t>
            </a:r>
          </a:p>
          <a:p>
            <a:r>
              <a:rPr lang="ru-RU" sz="2800" dirty="0" smtClean="0"/>
              <a:t>Этим мы и займемся в детском саду!</a:t>
            </a:r>
            <a:endParaRPr lang="ru-RU" sz="2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14348" y="335847"/>
            <a:ext cx="7429552" cy="2092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Согласные </a:t>
            </a:r>
            <a:r>
              <a:rPr lang="ru-RU" sz="2800" dirty="0" smtClean="0"/>
              <a:t>образуют 15 пар противопоставленных по твердости / мягкости звуков. Все они являются или твердыми парными, или мягкими парными</a:t>
            </a:r>
            <a:r>
              <a:rPr lang="ru-RU" sz="2800" dirty="0" smtClean="0"/>
              <a:t>:</a:t>
            </a:r>
          </a:p>
          <a:p>
            <a:endParaRPr lang="ru-RU" dirty="0" smtClean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142976" y="2214554"/>
          <a:ext cx="6096000" cy="35052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[б] - [</a:t>
                      </a:r>
                      <a:r>
                        <a:rPr lang="ru-RU" sz="2800" dirty="0" err="1" smtClean="0"/>
                        <a:t>б</a:t>
                      </a:r>
                      <a:r>
                        <a:rPr lang="ru-RU" sz="2800" dirty="0" smtClean="0"/>
                        <a:t>']</a:t>
                      </a:r>
                    </a:p>
                    <a:p>
                      <a:r>
                        <a:rPr lang="ru-RU" sz="2800" dirty="0" smtClean="0"/>
                        <a:t>[в] - [</a:t>
                      </a:r>
                      <a:r>
                        <a:rPr lang="ru-RU" sz="2800" dirty="0" err="1" smtClean="0"/>
                        <a:t>в</a:t>
                      </a:r>
                      <a:r>
                        <a:rPr lang="ru-RU" sz="2800" dirty="0" smtClean="0"/>
                        <a:t>']</a:t>
                      </a:r>
                    </a:p>
                    <a:p>
                      <a:r>
                        <a:rPr lang="ru-RU" sz="2800" dirty="0" smtClean="0"/>
                        <a:t>[г] - [</a:t>
                      </a:r>
                      <a:r>
                        <a:rPr lang="ru-RU" sz="2800" dirty="0" err="1" smtClean="0"/>
                        <a:t>г</a:t>
                      </a:r>
                      <a:r>
                        <a:rPr lang="ru-RU" sz="2800" dirty="0" smtClean="0"/>
                        <a:t>']</a:t>
                      </a:r>
                    </a:p>
                    <a:p>
                      <a:r>
                        <a:rPr lang="ru-RU" sz="2800" dirty="0" smtClean="0"/>
                        <a:t>[</a:t>
                      </a:r>
                      <a:r>
                        <a:rPr lang="ru-RU" sz="2800" dirty="0" err="1" smtClean="0"/>
                        <a:t>д</a:t>
                      </a:r>
                      <a:r>
                        <a:rPr lang="ru-RU" sz="2800" dirty="0" smtClean="0"/>
                        <a:t>] - [</a:t>
                      </a:r>
                      <a:r>
                        <a:rPr lang="ru-RU" sz="2800" dirty="0" err="1" smtClean="0"/>
                        <a:t>д</a:t>
                      </a:r>
                      <a:r>
                        <a:rPr lang="ru-RU" sz="2800" dirty="0" smtClean="0"/>
                        <a:t>']</a:t>
                      </a:r>
                    </a:p>
                    <a:p>
                      <a:r>
                        <a:rPr lang="ru-RU" sz="2800" dirty="0" smtClean="0"/>
                        <a:t>[</a:t>
                      </a:r>
                      <a:r>
                        <a:rPr lang="ru-RU" sz="2800" dirty="0" err="1" smtClean="0"/>
                        <a:t>з</a:t>
                      </a:r>
                      <a:r>
                        <a:rPr lang="ru-RU" sz="2800" dirty="0" smtClean="0"/>
                        <a:t>] - [</a:t>
                      </a:r>
                      <a:r>
                        <a:rPr lang="ru-RU" sz="2800" dirty="0" err="1" smtClean="0"/>
                        <a:t>з</a:t>
                      </a:r>
                      <a:r>
                        <a:rPr lang="ru-RU" sz="2800" dirty="0" smtClean="0"/>
                        <a:t>'] </a:t>
                      </a:r>
                    </a:p>
                    <a:p>
                      <a:r>
                        <a:rPr lang="ru-RU" sz="2800" dirty="0" smtClean="0"/>
                        <a:t>[</a:t>
                      </a:r>
                      <a:r>
                        <a:rPr lang="ru-RU" sz="2800" dirty="0" err="1" smtClean="0"/>
                        <a:t>п</a:t>
                      </a:r>
                      <a:r>
                        <a:rPr lang="ru-RU" sz="2800" dirty="0" smtClean="0"/>
                        <a:t>] - [</a:t>
                      </a:r>
                      <a:r>
                        <a:rPr lang="ru-RU" sz="2800" dirty="0" err="1" smtClean="0"/>
                        <a:t>п</a:t>
                      </a:r>
                      <a:r>
                        <a:rPr lang="ru-RU" sz="2800" dirty="0" smtClean="0"/>
                        <a:t>'] </a:t>
                      </a:r>
                    </a:p>
                    <a:p>
                      <a:r>
                        <a:rPr lang="ru-RU" sz="2800" dirty="0" smtClean="0"/>
                        <a:t>[</a:t>
                      </a:r>
                      <a:r>
                        <a:rPr lang="ru-RU" sz="2800" dirty="0" err="1" smtClean="0"/>
                        <a:t>ф</a:t>
                      </a:r>
                      <a:r>
                        <a:rPr lang="ru-RU" sz="2800" dirty="0" smtClean="0"/>
                        <a:t>] - [</a:t>
                      </a:r>
                      <a:r>
                        <a:rPr lang="ru-RU" sz="2800" dirty="0" err="1" smtClean="0"/>
                        <a:t>ф</a:t>
                      </a:r>
                      <a:r>
                        <a:rPr lang="ru-RU" sz="2800" dirty="0" smtClean="0"/>
                        <a:t>']</a:t>
                      </a:r>
                    </a:p>
                    <a:p>
                      <a:r>
                        <a:rPr lang="ru-RU" sz="2800" dirty="0" smtClean="0"/>
                        <a:t>[к] - [</a:t>
                      </a:r>
                      <a:r>
                        <a:rPr lang="ru-RU" sz="2800" dirty="0" err="1" smtClean="0"/>
                        <a:t>к</a:t>
                      </a:r>
                      <a:r>
                        <a:rPr lang="ru-RU" sz="2800" dirty="0" smtClean="0"/>
                        <a:t>‘]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[т] - [</a:t>
                      </a:r>
                      <a:r>
                        <a:rPr lang="ru-RU" sz="2800" dirty="0" err="1" smtClean="0"/>
                        <a:t>т</a:t>
                      </a:r>
                      <a:r>
                        <a:rPr lang="ru-RU" sz="2800" dirty="0" smtClean="0"/>
                        <a:t>']</a:t>
                      </a:r>
                    </a:p>
                    <a:p>
                      <a:r>
                        <a:rPr lang="ru-RU" sz="2800" dirty="0" smtClean="0"/>
                        <a:t>[с] - [</a:t>
                      </a:r>
                      <a:r>
                        <a:rPr lang="ru-RU" sz="2800" dirty="0" err="1" smtClean="0"/>
                        <a:t>с</a:t>
                      </a:r>
                      <a:r>
                        <a:rPr lang="ru-RU" sz="2800" dirty="0" smtClean="0"/>
                        <a:t>'] </a:t>
                      </a:r>
                    </a:p>
                    <a:p>
                      <a:r>
                        <a:rPr lang="ru-RU" sz="2800" dirty="0" smtClean="0"/>
                        <a:t>[м] - [</a:t>
                      </a:r>
                      <a:r>
                        <a:rPr lang="ru-RU" sz="2800" dirty="0" err="1" smtClean="0"/>
                        <a:t>м</a:t>
                      </a:r>
                      <a:r>
                        <a:rPr lang="ru-RU" sz="2800" dirty="0" smtClean="0"/>
                        <a:t>']</a:t>
                      </a:r>
                    </a:p>
                    <a:p>
                      <a:r>
                        <a:rPr lang="ru-RU" sz="2800" dirty="0" smtClean="0"/>
                        <a:t>[</a:t>
                      </a:r>
                      <a:r>
                        <a:rPr lang="ru-RU" sz="2800" dirty="0" err="1" smtClean="0"/>
                        <a:t>н</a:t>
                      </a:r>
                      <a:r>
                        <a:rPr lang="ru-RU" sz="2800" dirty="0" smtClean="0"/>
                        <a:t>] - [</a:t>
                      </a:r>
                      <a:r>
                        <a:rPr lang="ru-RU" sz="2800" dirty="0" err="1" smtClean="0"/>
                        <a:t>н</a:t>
                      </a:r>
                      <a:r>
                        <a:rPr lang="ru-RU" sz="2800" dirty="0" smtClean="0"/>
                        <a:t>']</a:t>
                      </a:r>
                    </a:p>
                    <a:p>
                      <a:r>
                        <a:rPr lang="ru-RU" sz="2800" dirty="0" smtClean="0"/>
                        <a:t>[</a:t>
                      </a:r>
                      <a:r>
                        <a:rPr lang="ru-RU" sz="2800" dirty="0" err="1" smtClean="0"/>
                        <a:t>р</a:t>
                      </a:r>
                      <a:r>
                        <a:rPr lang="ru-RU" sz="2800" dirty="0" smtClean="0"/>
                        <a:t>] - [</a:t>
                      </a:r>
                      <a:r>
                        <a:rPr lang="ru-RU" sz="2800" dirty="0" err="1" smtClean="0"/>
                        <a:t>р</a:t>
                      </a:r>
                      <a:r>
                        <a:rPr lang="ru-RU" sz="2800" dirty="0" smtClean="0"/>
                        <a:t>']</a:t>
                      </a:r>
                    </a:p>
                    <a:p>
                      <a:r>
                        <a:rPr lang="ru-RU" sz="2800" dirty="0" smtClean="0"/>
                        <a:t>[л] - [</a:t>
                      </a:r>
                      <a:r>
                        <a:rPr lang="ru-RU" sz="2800" dirty="0" err="1" smtClean="0"/>
                        <a:t>л</a:t>
                      </a:r>
                      <a:r>
                        <a:rPr lang="ru-RU" sz="2800" dirty="0" smtClean="0"/>
                        <a:t>']</a:t>
                      </a:r>
                    </a:p>
                    <a:p>
                      <a:r>
                        <a:rPr lang="ru-RU" sz="2800" dirty="0" smtClean="0"/>
                        <a:t>[</a:t>
                      </a:r>
                      <a:r>
                        <a:rPr lang="ru-RU" sz="2800" dirty="0" err="1" smtClean="0"/>
                        <a:t>х</a:t>
                      </a:r>
                      <a:r>
                        <a:rPr lang="ru-RU" sz="2800" dirty="0" smtClean="0"/>
                        <a:t>] - [</a:t>
                      </a:r>
                      <a:r>
                        <a:rPr lang="ru-RU" sz="2800" dirty="0" err="1" smtClean="0"/>
                        <a:t>х</a:t>
                      </a:r>
                      <a:r>
                        <a:rPr lang="ru-RU" sz="2800" dirty="0" smtClean="0"/>
                        <a:t>']</a:t>
                      </a:r>
                    </a:p>
                    <a:p>
                      <a:endParaRPr lang="ru-RU" sz="28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42976" y="1214422"/>
            <a:ext cx="6786610" cy="30777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Но есть звуки, не имеющие твердой или мягкой пары.</a:t>
            </a:r>
          </a:p>
          <a:p>
            <a:pPr algn="ctr"/>
            <a:r>
              <a:rPr lang="ru-RU" sz="2800" dirty="0" smtClean="0">
                <a:solidFill>
                  <a:srgbClr val="FF0000"/>
                </a:solidFill>
              </a:rPr>
              <a:t>Запомните их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Всегда мягкие звуки: [</a:t>
            </a:r>
            <a:r>
              <a:rPr lang="ru-RU" sz="2800" dirty="0" err="1" smtClean="0"/>
              <a:t>й</a:t>
            </a:r>
            <a:r>
              <a:rPr lang="ru-RU" sz="2800" dirty="0" smtClean="0"/>
              <a:t>’], [ч’] , [</a:t>
            </a:r>
            <a:r>
              <a:rPr lang="ru-RU" sz="2800" dirty="0" err="1" smtClean="0"/>
              <a:t>щ</a:t>
            </a:r>
            <a:r>
              <a:rPr lang="ru-RU" sz="2800" dirty="0" smtClean="0"/>
              <a:t>’].</a:t>
            </a:r>
            <a:br>
              <a:rPr lang="ru-RU" sz="2800" dirty="0" smtClean="0"/>
            </a:br>
            <a:r>
              <a:rPr lang="ru-RU" sz="2800" dirty="0" smtClean="0"/>
              <a:t>Всегда твёрдые звуки: [ж] , [</a:t>
            </a:r>
            <a:r>
              <a:rPr lang="ru-RU" sz="2800" dirty="0" err="1" smtClean="0"/>
              <a:t>ш</a:t>
            </a:r>
            <a:r>
              <a:rPr lang="ru-RU" sz="2800" dirty="0" smtClean="0"/>
              <a:t>] , [</a:t>
            </a:r>
            <a:r>
              <a:rPr lang="ru-RU" sz="2800" dirty="0" err="1" smtClean="0"/>
              <a:t>ц</a:t>
            </a:r>
            <a:r>
              <a:rPr lang="ru-RU" sz="2800" dirty="0" smtClean="0"/>
              <a:t>].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1538" y="642918"/>
            <a:ext cx="6858047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Объясните ребенку, что  твердый звук звучит так, как будто его говорит взрослый, а мягкий – ребенок. Произносите звуки утрированно, подчеркивайте твердость или мягкость интонацией, силой голоса. </a:t>
            </a:r>
          </a:p>
          <a:p>
            <a:r>
              <a:rPr lang="ru-RU" sz="2800" dirty="0" smtClean="0"/>
              <a:t> Давайте проверим, может ли ребенок различить согласные на слух.</a:t>
            </a:r>
          </a:p>
          <a:p>
            <a:r>
              <a:rPr lang="ru-RU" sz="2800" dirty="0" smtClean="0"/>
              <a:t>Называйте твердые и мягкие звуки вперемежку, а ребенок попробует определить, какой звук.</a:t>
            </a:r>
            <a:endParaRPr lang="ru-RU" sz="2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1538" y="642918"/>
            <a:ext cx="6858047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Договоритесь с ребенком, что когда он услышит твердый звук, он сожмет кулачки, а мягкий – покачает расслабленно кистями рук. </a:t>
            </a:r>
          </a:p>
          <a:p>
            <a:r>
              <a:rPr lang="ru-RU" sz="2800" dirty="0" smtClean="0"/>
              <a:t>Называйте звуки, а ребенок будет показывать, какие они.</a:t>
            </a:r>
          </a:p>
          <a:p>
            <a:r>
              <a:rPr lang="ru-RU" sz="2800" dirty="0" smtClean="0"/>
              <a:t>П, П</a:t>
            </a:r>
            <a:r>
              <a:rPr lang="en-US" sz="2800" dirty="0" smtClean="0"/>
              <a:t>’</a:t>
            </a:r>
            <a:r>
              <a:rPr lang="ru-RU" sz="2800" dirty="0" smtClean="0"/>
              <a:t>,</a:t>
            </a:r>
            <a:r>
              <a:rPr lang="ru-RU" sz="2800" dirty="0" smtClean="0"/>
              <a:t>М, М</a:t>
            </a:r>
            <a:r>
              <a:rPr lang="en-US" sz="2800" dirty="0" smtClean="0"/>
              <a:t>’</a:t>
            </a:r>
            <a:r>
              <a:rPr lang="ru-RU" sz="2800" dirty="0" smtClean="0"/>
              <a:t>, Н</a:t>
            </a:r>
            <a:r>
              <a:rPr lang="en-US" sz="2800" dirty="0" smtClean="0"/>
              <a:t>’</a:t>
            </a:r>
            <a:r>
              <a:rPr lang="ru-RU" sz="2800" dirty="0" smtClean="0"/>
              <a:t>,</a:t>
            </a:r>
            <a:r>
              <a:rPr lang="ru-RU" sz="2800" dirty="0" smtClean="0"/>
              <a:t> </a:t>
            </a:r>
            <a:r>
              <a:rPr lang="ru-RU" sz="2800" dirty="0" smtClean="0"/>
              <a:t>Н, Д, Д</a:t>
            </a:r>
            <a:r>
              <a:rPr lang="en-US" sz="2800" dirty="0" smtClean="0"/>
              <a:t>’ </a:t>
            </a:r>
            <a:endParaRPr lang="ru-RU" sz="2800" dirty="0"/>
          </a:p>
        </p:txBody>
      </p:sp>
      <p:pic>
        <p:nvPicPr>
          <p:cNvPr id="1026" name="Picture 2" descr="http://2.bp.blogspot.com/-C7p4k-J8MMQ/VMzKM5EpGzI/AAAAAAAAA0c/x9icOLmi96M/s1600/Anleitung%2B7%2BSchritte%2BProgressive%2BMuskelrelaxation.jpg"/>
          <p:cNvPicPr>
            <a:picLocks noChangeAspect="1" noChangeArrowheads="1"/>
          </p:cNvPicPr>
          <p:nvPr/>
        </p:nvPicPr>
        <p:blipFill>
          <a:blip r:embed="rId2"/>
          <a:srcRect l="78440" t="43657"/>
          <a:stretch>
            <a:fillRect/>
          </a:stretch>
        </p:blipFill>
        <p:spPr bwMode="auto">
          <a:xfrm>
            <a:off x="1643042" y="4000504"/>
            <a:ext cx="1721972" cy="2143140"/>
          </a:xfrm>
          <a:prstGeom prst="rect">
            <a:avLst/>
          </a:prstGeom>
          <a:noFill/>
        </p:spPr>
      </p:pic>
      <p:pic>
        <p:nvPicPr>
          <p:cNvPr id="1028" name="Picture 4" descr="http://biomagnetismoperu.org/wp-content/uploads/2013/02/two_hands_form_219472-940x540.jpg"/>
          <p:cNvPicPr>
            <a:picLocks noChangeAspect="1" noChangeArrowheads="1"/>
          </p:cNvPicPr>
          <p:nvPr/>
        </p:nvPicPr>
        <p:blipFill>
          <a:blip r:embed="rId3"/>
          <a:srcRect l="51862" r="9042" b="8333"/>
          <a:stretch>
            <a:fillRect/>
          </a:stretch>
        </p:blipFill>
        <p:spPr bwMode="auto">
          <a:xfrm>
            <a:off x="4786314" y="3786190"/>
            <a:ext cx="1856306" cy="228601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14348" y="428604"/>
            <a:ext cx="821537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В детском саду мы обозначаем твердые согласные синим квадратиком, а мягкие –зеленым</a:t>
            </a:r>
            <a:r>
              <a:rPr lang="ru-RU" sz="2800" dirty="0" smtClean="0"/>
              <a:t>. </a:t>
            </a:r>
          </a:p>
          <a:p>
            <a:r>
              <a:rPr lang="ru-RU" sz="2800" dirty="0" smtClean="0"/>
              <a:t>Давайте сравним звуки П и П</a:t>
            </a:r>
            <a:r>
              <a:rPr lang="en-US" sz="2800" dirty="0" smtClean="0"/>
              <a:t>’</a:t>
            </a:r>
            <a:r>
              <a:rPr lang="ru-RU" sz="2800" dirty="0" smtClean="0"/>
              <a:t> . Поиграем со словами. Попросите ребенка назвать картинки и попытаться определить, какой первый звук в слове.</a:t>
            </a:r>
            <a:endParaRPr lang="ru-RU" sz="28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928794" y="2857496"/>
            <a:ext cx="928694" cy="928694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6000760" y="2857496"/>
            <a:ext cx="928694" cy="928694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Рисунок 4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43372" y="3429000"/>
            <a:ext cx="1709735" cy="1403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57686" y="5000636"/>
            <a:ext cx="1214446" cy="1214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29388" y="4786322"/>
            <a:ext cx="1360169" cy="1773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/>
          <p:cNvPicPr/>
          <p:nvPr/>
        </p:nvPicPr>
        <p:blipFill>
          <a:blip r:embed="rId5" cstate="print"/>
          <a:srcRect t="10676" b="13879"/>
          <a:stretch>
            <a:fillRect/>
          </a:stretch>
        </p:blipFill>
        <p:spPr bwMode="auto">
          <a:xfrm>
            <a:off x="7072330" y="3643314"/>
            <a:ext cx="1785918" cy="10001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0" name="Picture 2" descr="http://mediasubs.ru/group/uploads/pr/prosto-byit-zdorovyim/image2/U0NTQzN2E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14282" y="3500438"/>
            <a:ext cx="1571636" cy="1270406"/>
          </a:xfrm>
          <a:prstGeom prst="rect">
            <a:avLst/>
          </a:prstGeom>
          <a:noFill/>
        </p:spPr>
      </p:pic>
      <p:pic>
        <p:nvPicPr>
          <p:cNvPr id="2052" name="Picture 4" descr="http://s002.radikal.ru/i199/1009/22/b5cc1efd8175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42910" y="5429264"/>
            <a:ext cx="1812605" cy="1214446"/>
          </a:xfrm>
          <a:prstGeom prst="rect">
            <a:avLst/>
          </a:prstGeom>
          <a:noFill/>
        </p:spPr>
      </p:pic>
      <p:pic>
        <p:nvPicPr>
          <p:cNvPr id="2054" name="Picture 6" descr="http://thehomesitter.com/wp-content/uploads/2013/08/clip-art-and-clip-images-198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143108" y="4071942"/>
            <a:ext cx="1875249" cy="150019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2910" y="357166"/>
            <a:ext cx="7971285" cy="61247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Попросите ребенка произнести ряд слогов</a:t>
            </a:r>
          </a:p>
          <a:p>
            <a:r>
              <a:rPr lang="ru-RU" sz="2800" dirty="0" smtClean="0"/>
              <a:t> с мягкими и твердыми звуками</a:t>
            </a:r>
          </a:p>
          <a:p>
            <a:r>
              <a:rPr lang="ru-RU" sz="2800" dirty="0" err="1" smtClean="0"/>
              <a:t>Па-пя-па</a:t>
            </a:r>
            <a:endParaRPr lang="ru-RU" sz="2800" dirty="0" smtClean="0"/>
          </a:p>
          <a:p>
            <a:r>
              <a:rPr lang="ru-RU" sz="2800" dirty="0" err="1" smtClean="0"/>
              <a:t>Па-па-пя</a:t>
            </a:r>
            <a:endParaRPr lang="ru-RU" sz="2800" dirty="0" smtClean="0"/>
          </a:p>
          <a:p>
            <a:r>
              <a:rPr lang="ru-RU" sz="2800" dirty="0" err="1" smtClean="0"/>
              <a:t>Пи-пы-пи</a:t>
            </a:r>
            <a:endParaRPr lang="ru-RU" sz="2800" dirty="0" smtClean="0"/>
          </a:p>
          <a:p>
            <a:r>
              <a:rPr lang="ru-RU" sz="2800" dirty="0" err="1" smtClean="0"/>
              <a:t>Пе-пе-пэ</a:t>
            </a:r>
            <a:endParaRPr lang="ru-RU" sz="2800" dirty="0" smtClean="0"/>
          </a:p>
          <a:p>
            <a:r>
              <a:rPr lang="ru-RU" sz="2800" dirty="0" smtClean="0"/>
              <a:t>Поиграйте в игру «Замени звук»</a:t>
            </a:r>
          </a:p>
          <a:p>
            <a:r>
              <a:rPr lang="ru-RU" sz="2800" dirty="0" smtClean="0"/>
              <a:t>Вы произнесете слог с твердым звуком, а ребенок </a:t>
            </a:r>
          </a:p>
          <a:p>
            <a:r>
              <a:rPr lang="ru-RU" sz="2800" dirty="0" smtClean="0"/>
              <a:t>Заменит его на мягкий</a:t>
            </a:r>
          </a:p>
          <a:p>
            <a:r>
              <a:rPr lang="ru-RU" sz="2800" dirty="0" smtClean="0"/>
              <a:t>ПА – ПЯ</a:t>
            </a:r>
          </a:p>
          <a:p>
            <a:r>
              <a:rPr lang="ru-RU" sz="2800" dirty="0" smtClean="0"/>
              <a:t>ТА – ТЯ</a:t>
            </a:r>
          </a:p>
          <a:p>
            <a:r>
              <a:rPr lang="ru-RU" sz="2800" dirty="0" smtClean="0"/>
              <a:t>НА – НЯ</a:t>
            </a:r>
          </a:p>
          <a:p>
            <a:r>
              <a:rPr lang="ru-RU" sz="2800" dirty="0" smtClean="0"/>
              <a:t>ДА - ДЯ</a:t>
            </a:r>
          </a:p>
          <a:p>
            <a:endParaRPr lang="ru-RU" sz="2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434</Words>
  <Application>Microsoft Office PowerPoint</Application>
  <PresentationFormat>Экран (4:3)</PresentationFormat>
  <Paragraphs>52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1</cp:lastModifiedBy>
  <cp:revision>8</cp:revision>
  <dcterms:created xsi:type="dcterms:W3CDTF">2016-01-17T08:18:00Z</dcterms:created>
  <dcterms:modified xsi:type="dcterms:W3CDTF">2016-02-11T03:47:57Z</dcterms:modified>
</cp:coreProperties>
</file>