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7" r:id="rId6"/>
    <p:sldId id="268" r:id="rId7"/>
    <p:sldId id="269" r:id="rId8"/>
    <p:sldId id="270" r:id="rId9"/>
    <p:sldId id="271" r:id="rId10"/>
    <p:sldId id="272" r:id="rId11"/>
    <p:sldId id="273" r:id="rId12"/>
    <p:sldId id="274" r:id="rId13"/>
    <p:sldId id="27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22.02.2017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22.02.2017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2737" y="514501"/>
            <a:ext cx="5516638" cy="707886"/>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4000" b="1" spc="50" dirty="0" smtClean="0">
                <a:ln w="11430"/>
              </a:rPr>
              <a:t>Чтение и анализ текста</a:t>
            </a:r>
            <a:endParaRPr lang="ru-RU" sz="4000" b="1" spc="50" dirty="0">
              <a:ln w="11430"/>
            </a:endParaRPr>
          </a:p>
        </p:txBody>
      </p:sp>
      <p:sp>
        <p:nvSpPr>
          <p:cNvPr id="6" name="TextBox 5"/>
          <p:cNvSpPr txBox="1"/>
          <p:nvPr/>
        </p:nvSpPr>
        <p:spPr>
          <a:xfrm>
            <a:off x="714348" y="1571612"/>
            <a:ext cx="7929618" cy="5016758"/>
          </a:xfrm>
          <a:prstGeom prst="rect">
            <a:avLst/>
          </a:prstGeom>
          <a:noFill/>
        </p:spPr>
        <p:txBody>
          <a:bodyPr wrap="square" rtlCol="0">
            <a:spAutoFit/>
          </a:bodyPr>
          <a:lstStyle/>
          <a:p>
            <a:r>
              <a:rPr lang="ru-RU" sz="2000" dirty="0" smtClean="0"/>
              <a:t>В логопедической группе ребенка научат читать и анализировать текст. То есть выделять из текста предложения, видеть их границы, обращать внимание на правила оформления предложений. Видеть слова в предложении, в том числе «маленькие»: предлоги, союзы.</a:t>
            </a:r>
          </a:p>
          <a:p>
            <a:r>
              <a:rPr lang="ru-RU" sz="2000" b="1" dirty="0" smtClean="0">
                <a:solidFill>
                  <a:srgbClr val="FF0000"/>
                </a:solidFill>
              </a:rPr>
              <a:t>Для чего это нужно?</a:t>
            </a:r>
          </a:p>
          <a:p>
            <a:r>
              <a:rPr lang="ru-RU" sz="2000" dirty="0" smtClean="0"/>
              <a:t>Обычно этому обучают в школе, и дети легко овладевают этими навыками в процессе обучения чтению.</a:t>
            </a:r>
          </a:p>
          <a:p>
            <a:r>
              <a:rPr lang="ru-RU" sz="2000" dirty="0" smtClean="0"/>
              <a:t>Но дети с речевыми нарушениями могут испытывать затруднения. Они не видят границ предложения, читают сплошным текстом, что затрудняет понимание текста, не дает возможности интонационно оформлять  предложения при чтении, то есть использовать вопросительную, повествовательную интонации, паузы.</a:t>
            </a:r>
          </a:p>
          <a:p>
            <a:r>
              <a:rPr lang="ru-RU" sz="2000" dirty="0" smtClean="0"/>
              <a:t>Во время диктантов и даже списывания текста, дети пишут предлоги слитно с другими словами, пропускают слова.</a:t>
            </a:r>
          </a:p>
          <a:p>
            <a:r>
              <a:rPr lang="ru-RU" sz="2000" b="1" dirty="0" smtClean="0">
                <a:solidFill>
                  <a:srgbClr val="FF0000"/>
                </a:solidFill>
              </a:rPr>
              <a:t>Чтобы этого не происходило, начинаем работать с текстом прямо сейчас!</a:t>
            </a:r>
            <a:endParaRPr lang="ru-RU" sz="2000" b="1" dirty="0">
              <a:solidFill>
                <a:srgbClr val="FF0000"/>
              </a:solidFill>
            </a:endParaRPr>
          </a:p>
        </p:txBody>
      </p:sp>
    </p:spTree>
    <p:extLst>
      <p:ext uri="{BB962C8B-B14F-4D97-AF65-F5344CB8AC3E}">
        <p14:creationId xmlns:p14="http://schemas.microsoft.com/office/powerpoint/2010/main" xmlns="" val="2705900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5"/>
          <p:cNvGrpSpPr/>
          <p:nvPr/>
        </p:nvGrpSpPr>
        <p:grpSpPr>
          <a:xfrm>
            <a:off x="642910" y="4643446"/>
            <a:ext cx="6684346" cy="590551"/>
            <a:chOff x="642910" y="5715016"/>
            <a:chExt cx="6684346" cy="590551"/>
          </a:xfrm>
        </p:grpSpPr>
        <p:pic>
          <p:nvPicPr>
            <p:cNvPr id="17" name="Picture 2"/>
            <p:cNvPicPr>
              <a:picLocks noChangeAspect="1" noChangeArrowheads="1"/>
            </p:cNvPicPr>
            <p:nvPr/>
          </p:nvPicPr>
          <p:blipFill>
            <a:blip r:embed="rId2"/>
            <a:srcRect b="18918"/>
            <a:stretch>
              <a:fillRect/>
            </a:stretch>
          </p:blipFill>
          <p:spPr bwMode="auto">
            <a:xfrm>
              <a:off x="642910" y="5715016"/>
              <a:ext cx="1520113" cy="571504"/>
            </a:xfrm>
            <a:prstGeom prst="rect">
              <a:avLst/>
            </a:prstGeom>
            <a:noFill/>
            <a:ln w="9525">
              <a:noFill/>
              <a:miter lim="800000"/>
              <a:headEnd/>
              <a:tailEnd/>
            </a:ln>
            <a:effectLst/>
          </p:spPr>
        </p:pic>
        <p:pic>
          <p:nvPicPr>
            <p:cNvPr id="18" name="Picture 3"/>
            <p:cNvPicPr>
              <a:picLocks noChangeAspect="1" noChangeArrowheads="1"/>
            </p:cNvPicPr>
            <p:nvPr/>
          </p:nvPicPr>
          <p:blipFill>
            <a:blip r:embed="rId3"/>
            <a:srcRect/>
            <a:stretch>
              <a:fillRect/>
            </a:stretch>
          </p:blipFill>
          <p:spPr bwMode="auto">
            <a:xfrm>
              <a:off x="2357422" y="5857892"/>
              <a:ext cx="1557879" cy="447675"/>
            </a:xfrm>
            <a:prstGeom prst="rect">
              <a:avLst/>
            </a:prstGeom>
            <a:noFill/>
            <a:ln w="9525">
              <a:noFill/>
              <a:miter lim="800000"/>
              <a:headEnd/>
              <a:tailEnd/>
            </a:ln>
            <a:effectLst/>
          </p:spPr>
        </p:pic>
        <p:pic>
          <p:nvPicPr>
            <p:cNvPr id="19" name="Picture 4"/>
            <p:cNvPicPr>
              <a:picLocks noChangeAspect="1" noChangeArrowheads="1"/>
            </p:cNvPicPr>
            <p:nvPr/>
          </p:nvPicPr>
          <p:blipFill>
            <a:blip r:embed="rId3"/>
            <a:srcRect/>
            <a:stretch>
              <a:fillRect/>
            </a:stretch>
          </p:blipFill>
          <p:spPr bwMode="auto">
            <a:xfrm>
              <a:off x="3929058" y="5857892"/>
              <a:ext cx="1557879" cy="447675"/>
            </a:xfrm>
            <a:prstGeom prst="rect">
              <a:avLst/>
            </a:prstGeom>
            <a:noFill/>
            <a:ln w="9525">
              <a:noFill/>
              <a:miter lim="800000"/>
              <a:headEnd/>
              <a:tailEnd/>
            </a:ln>
            <a:effectLst/>
          </p:spPr>
        </p:pic>
        <p:pic>
          <p:nvPicPr>
            <p:cNvPr id="20" name="Picture 6"/>
            <p:cNvPicPr>
              <a:picLocks noChangeAspect="1" noChangeArrowheads="1"/>
            </p:cNvPicPr>
            <p:nvPr/>
          </p:nvPicPr>
          <p:blipFill>
            <a:blip r:embed="rId4"/>
            <a:srcRect/>
            <a:stretch>
              <a:fillRect/>
            </a:stretch>
          </p:blipFill>
          <p:spPr bwMode="auto">
            <a:xfrm>
              <a:off x="7072330" y="6000768"/>
              <a:ext cx="254926" cy="285750"/>
            </a:xfrm>
            <a:prstGeom prst="rect">
              <a:avLst/>
            </a:prstGeom>
            <a:noFill/>
            <a:ln w="9525">
              <a:noFill/>
              <a:miter lim="800000"/>
              <a:headEnd/>
              <a:tailEnd/>
            </a:ln>
            <a:effectLst/>
          </p:spPr>
        </p:pic>
        <p:pic>
          <p:nvPicPr>
            <p:cNvPr id="16" name="Picture 4"/>
            <p:cNvPicPr>
              <a:picLocks noChangeAspect="1" noChangeArrowheads="1"/>
            </p:cNvPicPr>
            <p:nvPr/>
          </p:nvPicPr>
          <p:blipFill>
            <a:blip r:embed="rId3"/>
            <a:srcRect/>
            <a:stretch>
              <a:fillRect/>
            </a:stretch>
          </p:blipFill>
          <p:spPr bwMode="auto">
            <a:xfrm>
              <a:off x="5429256" y="5857892"/>
              <a:ext cx="1557880" cy="447675"/>
            </a:xfrm>
            <a:prstGeom prst="rect">
              <a:avLst/>
            </a:prstGeom>
            <a:noFill/>
            <a:ln w="9525">
              <a:noFill/>
              <a:miter lim="800000"/>
              <a:headEnd/>
              <a:tailEnd/>
            </a:ln>
            <a:effectLst/>
          </p:spPr>
        </p:pic>
      </p:grpSp>
      <p:sp>
        <p:nvSpPr>
          <p:cNvPr id="5" name="TextBox 4"/>
          <p:cNvSpPr txBox="1"/>
          <p:nvPr/>
        </p:nvSpPr>
        <p:spPr>
          <a:xfrm>
            <a:off x="285720" y="1000108"/>
            <a:ext cx="8572560" cy="138499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800" dirty="0" smtClean="0"/>
              <a:t>Составь предложение. Называй каждое слово и показывай его пальчиком на схеме. Если не получилось, попробуй еще раз.</a:t>
            </a:r>
            <a:endParaRPr lang="ru-RU" sz="2800" dirty="0"/>
          </a:p>
        </p:txBody>
      </p:sp>
      <p:sp>
        <p:nvSpPr>
          <p:cNvPr id="21" name="TextBox 20"/>
          <p:cNvSpPr txBox="1"/>
          <p:nvPr/>
        </p:nvSpPr>
        <p:spPr>
          <a:xfrm>
            <a:off x="642910" y="357166"/>
            <a:ext cx="7715304" cy="369332"/>
          </a:xfrm>
          <a:prstGeom prst="rect">
            <a:avLst/>
          </a:prstGeom>
          <a:noFill/>
        </p:spPr>
        <p:txBody>
          <a:bodyPr wrap="square" rtlCol="0">
            <a:spAutoFit/>
          </a:bodyPr>
          <a:lstStyle/>
          <a:p>
            <a:r>
              <a:rPr lang="ru-RU" dirty="0" smtClean="0"/>
              <a:t>Попросите ребенка составить предложение по схеме с заданным словом.</a:t>
            </a:r>
            <a:endParaRPr lang="ru-RU" dirty="0"/>
          </a:p>
        </p:txBody>
      </p:sp>
      <p:pic>
        <p:nvPicPr>
          <p:cNvPr id="22" name="Picture 6" descr="http://www.clipartbest.com/cliparts/RiG/K8A/RiGK8A6LT.gif"/>
          <p:cNvPicPr>
            <a:picLocks noChangeAspect="1" noChangeArrowheads="1"/>
          </p:cNvPicPr>
          <p:nvPr/>
        </p:nvPicPr>
        <p:blipFill>
          <a:blip r:embed="rId5"/>
          <a:srcRect/>
          <a:stretch>
            <a:fillRect/>
          </a:stretch>
        </p:blipFill>
        <p:spPr bwMode="auto">
          <a:xfrm>
            <a:off x="7143768" y="3143248"/>
            <a:ext cx="924425" cy="1000132"/>
          </a:xfrm>
          <a:prstGeom prst="rect">
            <a:avLst/>
          </a:prstGeom>
          <a:noFill/>
        </p:spPr>
      </p:pic>
      <p:sp>
        <p:nvSpPr>
          <p:cNvPr id="23" name="Прямоугольник 22"/>
          <p:cNvSpPr/>
          <p:nvPr/>
        </p:nvSpPr>
        <p:spPr>
          <a:xfrm>
            <a:off x="785786" y="4000504"/>
            <a:ext cx="6378862" cy="830997"/>
          </a:xfrm>
          <a:prstGeom prst="rect">
            <a:avLst/>
          </a:prstGeom>
        </p:spPr>
        <p:txBody>
          <a:bodyPr wrap="none">
            <a:spAutoFit/>
          </a:bodyPr>
          <a:lstStyle/>
          <a:p>
            <a:pPr lvl="0" eaLnBrk="0" fontAlgn="base" hangingPunct="0">
              <a:lnSpc>
                <a:spcPct val="150000"/>
              </a:lnSpc>
              <a:spcBef>
                <a:spcPct val="0"/>
              </a:spcBef>
              <a:spcAft>
                <a:spcPct val="0"/>
              </a:spcAft>
            </a:pPr>
            <a:r>
              <a:rPr lang="ru-RU" sz="3200" dirty="0" smtClean="0">
                <a:solidFill>
                  <a:srgbClr val="000000"/>
                </a:solidFill>
                <a:latin typeface="Times New Roman" pitchFamily="18" charset="0"/>
                <a:ea typeface="Calibri" pitchFamily="34" charset="0"/>
                <a:cs typeface="Times New Roman" pitchFamily="18" charset="0"/>
              </a:rPr>
              <a:t>Бабушка угостила детей яблоками</a:t>
            </a:r>
            <a:r>
              <a:rPr lang="ru-RU" sz="3200" b="1" dirty="0" smtClean="0">
                <a:solidFill>
                  <a:srgbClr val="000000"/>
                </a:solidFill>
                <a:latin typeface="Times New Roman" pitchFamily="18" charset="0"/>
                <a:ea typeface="Calibri" pitchFamily="34" charset="0"/>
                <a:cs typeface="Times New Roman" pitchFamily="18" charset="0"/>
              </a:rPr>
              <a:t>. </a:t>
            </a:r>
            <a:endParaRPr lang="ru-RU" sz="3200" b="1" dirty="0" smtClean="0">
              <a:solidFill>
                <a:prstClr val="black"/>
              </a:solidFill>
              <a:latin typeface="Arial" pitchFamily="34" charset="0"/>
              <a:cs typeface="Arial" pitchFamily="34" charset="0"/>
            </a:endParaRPr>
          </a:p>
        </p:txBody>
      </p:sp>
      <p:pic>
        <p:nvPicPr>
          <p:cNvPr id="24" name="Picture 6" descr="http://www.clipartbest.com/cliparts/RiG/K8A/RiGK8A6LT.gif"/>
          <p:cNvPicPr>
            <a:picLocks noChangeAspect="1" noChangeArrowheads="1"/>
          </p:cNvPicPr>
          <p:nvPr/>
        </p:nvPicPr>
        <p:blipFill>
          <a:blip r:embed="rId5"/>
          <a:srcRect/>
          <a:stretch>
            <a:fillRect/>
          </a:stretch>
        </p:blipFill>
        <p:spPr bwMode="auto">
          <a:xfrm>
            <a:off x="7572396" y="3429000"/>
            <a:ext cx="924425" cy="1000132"/>
          </a:xfrm>
          <a:prstGeom prst="rect">
            <a:avLst/>
          </a:prstGeom>
          <a:noFill/>
        </p:spPr>
      </p:pic>
    </p:spTree>
    <p:extLst>
      <p:ext uri="{BB962C8B-B14F-4D97-AF65-F5344CB8AC3E}">
        <p14:creationId xmlns:p14="http://schemas.microsoft.com/office/powerpoint/2010/main" xmlns="" val="901970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5"/>
          <p:cNvGrpSpPr/>
          <p:nvPr/>
        </p:nvGrpSpPr>
        <p:grpSpPr>
          <a:xfrm>
            <a:off x="500034" y="5715016"/>
            <a:ext cx="6684346" cy="590551"/>
            <a:chOff x="642910" y="5715016"/>
            <a:chExt cx="6684346" cy="590551"/>
          </a:xfrm>
        </p:grpSpPr>
        <p:pic>
          <p:nvPicPr>
            <p:cNvPr id="17" name="Picture 2"/>
            <p:cNvPicPr>
              <a:picLocks noChangeAspect="1" noChangeArrowheads="1"/>
            </p:cNvPicPr>
            <p:nvPr/>
          </p:nvPicPr>
          <p:blipFill>
            <a:blip r:embed="rId2"/>
            <a:srcRect b="18918"/>
            <a:stretch>
              <a:fillRect/>
            </a:stretch>
          </p:blipFill>
          <p:spPr bwMode="auto">
            <a:xfrm>
              <a:off x="642910" y="5715016"/>
              <a:ext cx="1520113" cy="571504"/>
            </a:xfrm>
            <a:prstGeom prst="rect">
              <a:avLst/>
            </a:prstGeom>
            <a:noFill/>
            <a:ln w="9525">
              <a:noFill/>
              <a:miter lim="800000"/>
              <a:headEnd/>
              <a:tailEnd/>
            </a:ln>
            <a:effectLst/>
          </p:spPr>
        </p:pic>
        <p:pic>
          <p:nvPicPr>
            <p:cNvPr id="18" name="Picture 3"/>
            <p:cNvPicPr>
              <a:picLocks noChangeAspect="1" noChangeArrowheads="1"/>
            </p:cNvPicPr>
            <p:nvPr/>
          </p:nvPicPr>
          <p:blipFill>
            <a:blip r:embed="rId3"/>
            <a:srcRect/>
            <a:stretch>
              <a:fillRect/>
            </a:stretch>
          </p:blipFill>
          <p:spPr bwMode="auto">
            <a:xfrm>
              <a:off x="2357422" y="5857892"/>
              <a:ext cx="1557879" cy="447675"/>
            </a:xfrm>
            <a:prstGeom prst="rect">
              <a:avLst/>
            </a:prstGeom>
            <a:noFill/>
            <a:ln w="9525">
              <a:noFill/>
              <a:miter lim="800000"/>
              <a:headEnd/>
              <a:tailEnd/>
            </a:ln>
            <a:effectLst/>
          </p:spPr>
        </p:pic>
        <p:pic>
          <p:nvPicPr>
            <p:cNvPr id="19" name="Picture 4"/>
            <p:cNvPicPr>
              <a:picLocks noChangeAspect="1" noChangeArrowheads="1"/>
            </p:cNvPicPr>
            <p:nvPr/>
          </p:nvPicPr>
          <p:blipFill>
            <a:blip r:embed="rId3"/>
            <a:srcRect/>
            <a:stretch>
              <a:fillRect/>
            </a:stretch>
          </p:blipFill>
          <p:spPr bwMode="auto">
            <a:xfrm>
              <a:off x="3929058" y="5857892"/>
              <a:ext cx="1557879" cy="447675"/>
            </a:xfrm>
            <a:prstGeom prst="rect">
              <a:avLst/>
            </a:prstGeom>
            <a:noFill/>
            <a:ln w="9525">
              <a:noFill/>
              <a:miter lim="800000"/>
              <a:headEnd/>
              <a:tailEnd/>
            </a:ln>
            <a:effectLst/>
          </p:spPr>
        </p:pic>
        <p:pic>
          <p:nvPicPr>
            <p:cNvPr id="20" name="Picture 6"/>
            <p:cNvPicPr>
              <a:picLocks noChangeAspect="1" noChangeArrowheads="1"/>
            </p:cNvPicPr>
            <p:nvPr/>
          </p:nvPicPr>
          <p:blipFill>
            <a:blip r:embed="rId4"/>
            <a:srcRect/>
            <a:stretch>
              <a:fillRect/>
            </a:stretch>
          </p:blipFill>
          <p:spPr bwMode="auto">
            <a:xfrm>
              <a:off x="7072330" y="6000768"/>
              <a:ext cx="254926" cy="285750"/>
            </a:xfrm>
            <a:prstGeom prst="rect">
              <a:avLst/>
            </a:prstGeom>
            <a:noFill/>
            <a:ln w="9525">
              <a:noFill/>
              <a:miter lim="800000"/>
              <a:headEnd/>
              <a:tailEnd/>
            </a:ln>
            <a:effectLst/>
          </p:spPr>
        </p:pic>
        <p:pic>
          <p:nvPicPr>
            <p:cNvPr id="16" name="Picture 4"/>
            <p:cNvPicPr>
              <a:picLocks noChangeAspect="1" noChangeArrowheads="1"/>
            </p:cNvPicPr>
            <p:nvPr/>
          </p:nvPicPr>
          <p:blipFill>
            <a:blip r:embed="rId3"/>
            <a:srcRect/>
            <a:stretch>
              <a:fillRect/>
            </a:stretch>
          </p:blipFill>
          <p:spPr bwMode="auto">
            <a:xfrm>
              <a:off x="5429256" y="5857892"/>
              <a:ext cx="1557880" cy="447675"/>
            </a:xfrm>
            <a:prstGeom prst="rect">
              <a:avLst/>
            </a:prstGeom>
            <a:noFill/>
            <a:ln w="9525">
              <a:noFill/>
              <a:miter lim="800000"/>
              <a:headEnd/>
              <a:tailEnd/>
            </a:ln>
            <a:effectLst/>
          </p:spPr>
        </p:pic>
      </p:grpSp>
      <p:sp>
        <p:nvSpPr>
          <p:cNvPr id="5" name="TextBox 4"/>
          <p:cNvSpPr txBox="1"/>
          <p:nvPr/>
        </p:nvSpPr>
        <p:spPr>
          <a:xfrm>
            <a:off x="285720" y="1000108"/>
            <a:ext cx="8572560" cy="181588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800" dirty="0" smtClean="0"/>
              <a:t>Составь предложение. Называй каждое слово и показывай его пальчиком на схеме. Или загибай пальчики по одному. Если не получилось, попробуй еще раз. А теперь скажи по-другому.</a:t>
            </a:r>
            <a:endParaRPr lang="ru-RU" sz="2800" dirty="0"/>
          </a:p>
        </p:txBody>
      </p:sp>
      <p:sp>
        <p:nvSpPr>
          <p:cNvPr id="21" name="TextBox 20"/>
          <p:cNvSpPr txBox="1"/>
          <p:nvPr/>
        </p:nvSpPr>
        <p:spPr>
          <a:xfrm>
            <a:off x="642910" y="357166"/>
            <a:ext cx="7715304" cy="646331"/>
          </a:xfrm>
          <a:prstGeom prst="rect">
            <a:avLst/>
          </a:prstGeom>
          <a:noFill/>
        </p:spPr>
        <p:txBody>
          <a:bodyPr wrap="square" rtlCol="0">
            <a:spAutoFit/>
          </a:bodyPr>
          <a:lstStyle/>
          <a:p>
            <a:r>
              <a:rPr lang="ru-RU" dirty="0" smtClean="0"/>
              <a:t>Попросите ребенка составить несколько предложений из четырех слов с заданным словом. </a:t>
            </a:r>
            <a:endParaRPr lang="ru-RU" dirty="0"/>
          </a:p>
        </p:txBody>
      </p:sp>
      <p:pic>
        <p:nvPicPr>
          <p:cNvPr id="22" name="Picture 6" descr="http://www.clipartbest.com/cliparts/RiG/K8A/RiGK8A6LT.gif"/>
          <p:cNvPicPr>
            <a:picLocks noChangeAspect="1" noChangeArrowheads="1"/>
          </p:cNvPicPr>
          <p:nvPr/>
        </p:nvPicPr>
        <p:blipFill>
          <a:blip r:embed="rId5"/>
          <a:srcRect/>
          <a:stretch>
            <a:fillRect/>
          </a:stretch>
        </p:blipFill>
        <p:spPr bwMode="auto">
          <a:xfrm>
            <a:off x="7143768" y="3143248"/>
            <a:ext cx="924425" cy="1000132"/>
          </a:xfrm>
          <a:prstGeom prst="rect">
            <a:avLst/>
          </a:prstGeom>
          <a:noFill/>
        </p:spPr>
      </p:pic>
      <p:sp>
        <p:nvSpPr>
          <p:cNvPr id="23" name="Прямоугольник 22"/>
          <p:cNvSpPr/>
          <p:nvPr/>
        </p:nvSpPr>
        <p:spPr>
          <a:xfrm>
            <a:off x="857224" y="2857496"/>
            <a:ext cx="6167073" cy="830997"/>
          </a:xfrm>
          <a:prstGeom prst="rect">
            <a:avLst/>
          </a:prstGeom>
        </p:spPr>
        <p:txBody>
          <a:bodyPr wrap="none">
            <a:spAutoFit/>
          </a:bodyPr>
          <a:lstStyle/>
          <a:p>
            <a:pPr lvl="0" eaLnBrk="0" fontAlgn="base" hangingPunct="0">
              <a:lnSpc>
                <a:spcPct val="150000"/>
              </a:lnSpc>
              <a:spcBef>
                <a:spcPct val="0"/>
              </a:spcBef>
              <a:spcAft>
                <a:spcPct val="0"/>
              </a:spcAft>
            </a:pPr>
            <a:r>
              <a:rPr lang="ru-RU" sz="3200" dirty="0" smtClean="0">
                <a:solidFill>
                  <a:srgbClr val="000000"/>
                </a:solidFill>
                <a:latin typeface="Times New Roman" pitchFamily="18" charset="0"/>
                <a:ea typeface="Calibri" pitchFamily="34" charset="0"/>
                <a:cs typeface="Times New Roman" pitchFamily="18" charset="0"/>
              </a:rPr>
              <a:t>Мама   угостила детей яблоками</a:t>
            </a:r>
            <a:r>
              <a:rPr lang="ru-RU" sz="3200" b="1" dirty="0" smtClean="0">
                <a:solidFill>
                  <a:srgbClr val="000000"/>
                </a:solidFill>
                <a:latin typeface="Times New Roman" pitchFamily="18" charset="0"/>
                <a:ea typeface="Calibri" pitchFamily="34" charset="0"/>
                <a:cs typeface="Times New Roman" pitchFamily="18" charset="0"/>
              </a:rPr>
              <a:t>. </a:t>
            </a:r>
            <a:endParaRPr lang="ru-RU" sz="3200" b="1" dirty="0" smtClean="0">
              <a:solidFill>
                <a:prstClr val="black"/>
              </a:solidFill>
              <a:latin typeface="Arial" pitchFamily="34" charset="0"/>
              <a:cs typeface="Arial" pitchFamily="34" charset="0"/>
            </a:endParaRPr>
          </a:p>
        </p:txBody>
      </p:sp>
      <p:pic>
        <p:nvPicPr>
          <p:cNvPr id="12" name="Picture 6" descr="http://www.clipartbest.com/cliparts/RiG/K8A/RiGK8A6LT.gif"/>
          <p:cNvPicPr>
            <a:picLocks noChangeAspect="1" noChangeArrowheads="1"/>
          </p:cNvPicPr>
          <p:nvPr/>
        </p:nvPicPr>
        <p:blipFill>
          <a:blip r:embed="rId5"/>
          <a:srcRect/>
          <a:stretch>
            <a:fillRect/>
          </a:stretch>
        </p:blipFill>
        <p:spPr bwMode="auto">
          <a:xfrm>
            <a:off x="7500958" y="3500438"/>
            <a:ext cx="924425" cy="1000132"/>
          </a:xfrm>
          <a:prstGeom prst="rect">
            <a:avLst/>
          </a:prstGeom>
          <a:noFill/>
        </p:spPr>
      </p:pic>
      <p:sp>
        <p:nvSpPr>
          <p:cNvPr id="13" name="Прямоугольник 12"/>
          <p:cNvSpPr/>
          <p:nvPr/>
        </p:nvSpPr>
        <p:spPr>
          <a:xfrm>
            <a:off x="857224" y="3571876"/>
            <a:ext cx="5887509" cy="741998"/>
          </a:xfrm>
          <a:prstGeom prst="rect">
            <a:avLst/>
          </a:prstGeom>
        </p:spPr>
        <p:txBody>
          <a:bodyPr wrap="none">
            <a:spAutoFit/>
          </a:bodyPr>
          <a:lstStyle/>
          <a:p>
            <a:pPr lvl="0" eaLnBrk="0" fontAlgn="base" hangingPunct="0">
              <a:lnSpc>
                <a:spcPct val="150000"/>
              </a:lnSpc>
              <a:spcBef>
                <a:spcPct val="0"/>
              </a:spcBef>
              <a:spcAft>
                <a:spcPct val="0"/>
              </a:spcAft>
            </a:pPr>
            <a:r>
              <a:rPr lang="ru-RU" sz="3200" dirty="0" smtClean="0">
                <a:solidFill>
                  <a:srgbClr val="000000"/>
                </a:solidFill>
                <a:latin typeface="Times New Roman" pitchFamily="18" charset="0"/>
                <a:ea typeface="Calibri" pitchFamily="34" charset="0"/>
                <a:cs typeface="Times New Roman" pitchFamily="18" charset="0"/>
              </a:rPr>
              <a:t>Мама   купила  вкусные яблоки</a:t>
            </a:r>
            <a:r>
              <a:rPr lang="ru-RU" sz="3200" b="1" dirty="0" smtClean="0">
                <a:solidFill>
                  <a:srgbClr val="000000"/>
                </a:solidFill>
                <a:latin typeface="Times New Roman" pitchFamily="18" charset="0"/>
                <a:ea typeface="Calibri" pitchFamily="34" charset="0"/>
                <a:cs typeface="Times New Roman" pitchFamily="18" charset="0"/>
              </a:rPr>
              <a:t>. </a:t>
            </a:r>
            <a:endParaRPr lang="ru-RU" sz="3200" b="1" dirty="0" smtClean="0">
              <a:solidFill>
                <a:prstClr val="black"/>
              </a:solidFill>
              <a:latin typeface="Arial" pitchFamily="34" charset="0"/>
              <a:cs typeface="Arial" pitchFamily="34" charset="0"/>
            </a:endParaRPr>
          </a:p>
        </p:txBody>
      </p:sp>
      <p:sp>
        <p:nvSpPr>
          <p:cNvPr id="14" name="Прямоугольник 13"/>
          <p:cNvSpPr/>
          <p:nvPr/>
        </p:nvSpPr>
        <p:spPr>
          <a:xfrm>
            <a:off x="928662" y="4286256"/>
            <a:ext cx="4841582" cy="741998"/>
          </a:xfrm>
          <a:prstGeom prst="rect">
            <a:avLst/>
          </a:prstGeom>
        </p:spPr>
        <p:txBody>
          <a:bodyPr wrap="none">
            <a:spAutoFit/>
          </a:bodyPr>
          <a:lstStyle/>
          <a:p>
            <a:pPr lvl="0" eaLnBrk="0" fontAlgn="base" hangingPunct="0">
              <a:lnSpc>
                <a:spcPct val="150000"/>
              </a:lnSpc>
              <a:spcBef>
                <a:spcPct val="0"/>
              </a:spcBef>
              <a:spcAft>
                <a:spcPct val="0"/>
              </a:spcAft>
            </a:pPr>
            <a:r>
              <a:rPr lang="ru-RU" sz="3200" dirty="0" smtClean="0">
                <a:solidFill>
                  <a:srgbClr val="000000"/>
                </a:solidFill>
                <a:latin typeface="Times New Roman" pitchFamily="18" charset="0"/>
                <a:ea typeface="Calibri" pitchFamily="34" charset="0"/>
                <a:cs typeface="Times New Roman" pitchFamily="18" charset="0"/>
              </a:rPr>
              <a:t>Дети ели вкусные яблоки</a:t>
            </a:r>
            <a:r>
              <a:rPr lang="ru-RU" sz="3200" b="1" dirty="0" smtClean="0">
                <a:solidFill>
                  <a:srgbClr val="000000"/>
                </a:solidFill>
                <a:latin typeface="Times New Roman" pitchFamily="18" charset="0"/>
                <a:ea typeface="Calibri" pitchFamily="34" charset="0"/>
                <a:cs typeface="Times New Roman" pitchFamily="18" charset="0"/>
              </a:rPr>
              <a:t>. </a:t>
            </a:r>
            <a:endParaRPr lang="ru-RU" sz="3200" b="1"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90197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2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Группа 44"/>
          <p:cNvGrpSpPr/>
          <p:nvPr/>
        </p:nvGrpSpPr>
        <p:grpSpPr>
          <a:xfrm>
            <a:off x="357158" y="2714620"/>
            <a:ext cx="5255586" cy="590551"/>
            <a:chOff x="500034" y="3643314"/>
            <a:chExt cx="5255586" cy="590551"/>
          </a:xfrm>
        </p:grpSpPr>
        <p:pic>
          <p:nvPicPr>
            <p:cNvPr id="17" name="Picture 2"/>
            <p:cNvPicPr>
              <a:picLocks noChangeAspect="1" noChangeArrowheads="1"/>
            </p:cNvPicPr>
            <p:nvPr/>
          </p:nvPicPr>
          <p:blipFill>
            <a:blip r:embed="rId2"/>
            <a:srcRect b="18918"/>
            <a:stretch>
              <a:fillRect/>
            </a:stretch>
          </p:blipFill>
          <p:spPr bwMode="auto">
            <a:xfrm>
              <a:off x="500034" y="3643314"/>
              <a:ext cx="1714512" cy="571504"/>
            </a:xfrm>
            <a:prstGeom prst="rect">
              <a:avLst/>
            </a:prstGeom>
            <a:noFill/>
            <a:ln w="9525">
              <a:noFill/>
              <a:miter lim="800000"/>
              <a:headEnd/>
              <a:tailEnd/>
            </a:ln>
            <a:effectLst/>
          </p:spPr>
        </p:pic>
        <p:pic>
          <p:nvPicPr>
            <p:cNvPr id="18" name="Picture 3"/>
            <p:cNvPicPr>
              <a:picLocks noChangeAspect="1" noChangeArrowheads="1"/>
            </p:cNvPicPr>
            <p:nvPr/>
          </p:nvPicPr>
          <p:blipFill>
            <a:blip r:embed="rId3"/>
            <a:srcRect/>
            <a:stretch>
              <a:fillRect/>
            </a:stretch>
          </p:blipFill>
          <p:spPr bwMode="auto">
            <a:xfrm>
              <a:off x="2214546" y="3786190"/>
              <a:ext cx="1143008" cy="447675"/>
            </a:xfrm>
            <a:prstGeom prst="rect">
              <a:avLst/>
            </a:prstGeom>
            <a:noFill/>
            <a:ln w="9525">
              <a:noFill/>
              <a:miter lim="800000"/>
              <a:headEnd/>
              <a:tailEnd/>
            </a:ln>
            <a:effectLst/>
          </p:spPr>
        </p:pic>
        <p:pic>
          <p:nvPicPr>
            <p:cNvPr id="19" name="Picture 4"/>
            <p:cNvPicPr>
              <a:picLocks noChangeAspect="1" noChangeArrowheads="1"/>
            </p:cNvPicPr>
            <p:nvPr/>
          </p:nvPicPr>
          <p:blipFill>
            <a:blip r:embed="rId3"/>
            <a:srcRect/>
            <a:stretch>
              <a:fillRect/>
            </a:stretch>
          </p:blipFill>
          <p:spPr bwMode="auto">
            <a:xfrm>
              <a:off x="3428992" y="3786190"/>
              <a:ext cx="571504" cy="447675"/>
            </a:xfrm>
            <a:prstGeom prst="rect">
              <a:avLst/>
            </a:prstGeom>
            <a:noFill/>
            <a:ln w="9525">
              <a:noFill/>
              <a:miter lim="800000"/>
              <a:headEnd/>
              <a:tailEnd/>
            </a:ln>
            <a:effectLst/>
          </p:spPr>
        </p:pic>
        <p:pic>
          <p:nvPicPr>
            <p:cNvPr id="20" name="Picture 6"/>
            <p:cNvPicPr>
              <a:picLocks noChangeAspect="1" noChangeArrowheads="1"/>
            </p:cNvPicPr>
            <p:nvPr/>
          </p:nvPicPr>
          <p:blipFill>
            <a:blip r:embed="rId4"/>
            <a:srcRect/>
            <a:stretch>
              <a:fillRect/>
            </a:stretch>
          </p:blipFill>
          <p:spPr bwMode="auto">
            <a:xfrm>
              <a:off x="5500694" y="3929066"/>
              <a:ext cx="254926" cy="285750"/>
            </a:xfrm>
            <a:prstGeom prst="rect">
              <a:avLst/>
            </a:prstGeom>
            <a:noFill/>
            <a:ln w="9525">
              <a:noFill/>
              <a:miter lim="800000"/>
              <a:headEnd/>
              <a:tailEnd/>
            </a:ln>
            <a:effectLst/>
          </p:spPr>
        </p:pic>
        <p:pic>
          <p:nvPicPr>
            <p:cNvPr id="16" name="Picture 4"/>
            <p:cNvPicPr>
              <a:picLocks noChangeAspect="1" noChangeArrowheads="1"/>
            </p:cNvPicPr>
            <p:nvPr/>
          </p:nvPicPr>
          <p:blipFill>
            <a:blip r:embed="rId3"/>
            <a:srcRect/>
            <a:stretch>
              <a:fillRect/>
            </a:stretch>
          </p:blipFill>
          <p:spPr bwMode="auto">
            <a:xfrm>
              <a:off x="4071934" y="3786190"/>
              <a:ext cx="1500198" cy="447675"/>
            </a:xfrm>
            <a:prstGeom prst="rect">
              <a:avLst/>
            </a:prstGeom>
            <a:noFill/>
            <a:ln w="9525">
              <a:noFill/>
              <a:miter lim="800000"/>
              <a:headEnd/>
              <a:tailEnd/>
            </a:ln>
            <a:effectLst/>
          </p:spPr>
        </p:pic>
      </p:grpSp>
      <p:sp>
        <p:nvSpPr>
          <p:cNvPr id="5" name="TextBox 4"/>
          <p:cNvSpPr txBox="1"/>
          <p:nvPr/>
        </p:nvSpPr>
        <p:spPr>
          <a:xfrm>
            <a:off x="285720" y="1428736"/>
            <a:ext cx="857256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800" dirty="0" smtClean="0"/>
              <a:t>Составь предложения к каждой схеме.</a:t>
            </a:r>
            <a:endParaRPr lang="ru-RU" sz="2800" dirty="0"/>
          </a:p>
        </p:txBody>
      </p:sp>
      <p:sp>
        <p:nvSpPr>
          <p:cNvPr id="21" name="TextBox 20"/>
          <p:cNvSpPr txBox="1"/>
          <p:nvPr/>
        </p:nvSpPr>
        <p:spPr>
          <a:xfrm>
            <a:off x="642910" y="357166"/>
            <a:ext cx="7715304" cy="923330"/>
          </a:xfrm>
          <a:prstGeom prst="rect">
            <a:avLst/>
          </a:prstGeom>
          <a:noFill/>
        </p:spPr>
        <p:txBody>
          <a:bodyPr wrap="square" rtlCol="0">
            <a:spAutoFit/>
          </a:bodyPr>
          <a:lstStyle/>
          <a:p>
            <a:r>
              <a:rPr lang="ru-RU" dirty="0" smtClean="0"/>
              <a:t>Попросите ребенка составить предложения так, чтобы они подходили к разным схемам. Научите его расширять предложения, добавляя в них прилагательные.</a:t>
            </a:r>
            <a:endParaRPr lang="ru-RU" dirty="0"/>
          </a:p>
        </p:txBody>
      </p:sp>
      <p:sp>
        <p:nvSpPr>
          <p:cNvPr id="14" name="Прямоугольник 13"/>
          <p:cNvSpPr/>
          <p:nvPr/>
        </p:nvSpPr>
        <p:spPr>
          <a:xfrm>
            <a:off x="571472" y="2214554"/>
            <a:ext cx="5058629" cy="830997"/>
          </a:xfrm>
          <a:prstGeom prst="rect">
            <a:avLst/>
          </a:prstGeom>
        </p:spPr>
        <p:txBody>
          <a:bodyPr wrap="none">
            <a:spAutoFit/>
          </a:bodyPr>
          <a:lstStyle/>
          <a:p>
            <a:pPr lvl="0" eaLnBrk="0" fontAlgn="base" hangingPunct="0">
              <a:lnSpc>
                <a:spcPct val="150000"/>
              </a:lnSpc>
              <a:spcBef>
                <a:spcPct val="0"/>
              </a:spcBef>
              <a:spcAft>
                <a:spcPct val="0"/>
              </a:spcAft>
            </a:pPr>
            <a:r>
              <a:rPr lang="ru-RU" sz="3200" dirty="0" smtClean="0">
                <a:solidFill>
                  <a:srgbClr val="000000"/>
                </a:solidFill>
                <a:latin typeface="Times New Roman" pitchFamily="18" charset="0"/>
                <a:ea typeface="Calibri" pitchFamily="34" charset="0"/>
                <a:cs typeface="Times New Roman" pitchFamily="18" charset="0"/>
              </a:rPr>
              <a:t>Котенок  сидит  на  диване</a:t>
            </a:r>
            <a:r>
              <a:rPr lang="ru-RU" sz="3200" b="1" dirty="0" smtClean="0">
                <a:solidFill>
                  <a:srgbClr val="000000"/>
                </a:solidFill>
                <a:latin typeface="Times New Roman" pitchFamily="18" charset="0"/>
                <a:ea typeface="Calibri" pitchFamily="34" charset="0"/>
                <a:cs typeface="Times New Roman" pitchFamily="18" charset="0"/>
              </a:rPr>
              <a:t>. </a:t>
            </a:r>
            <a:endParaRPr lang="ru-RU" sz="3200" b="1" dirty="0" smtClean="0">
              <a:solidFill>
                <a:prstClr val="black"/>
              </a:solidFill>
              <a:latin typeface="Arial" pitchFamily="34" charset="0"/>
              <a:cs typeface="Arial" pitchFamily="34" charset="0"/>
            </a:endParaRPr>
          </a:p>
        </p:txBody>
      </p:sp>
      <p:grpSp>
        <p:nvGrpSpPr>
          <p:cNvPr id="23" name="Группа 22"/>
          <p:cNvGrpSpPr/>
          <p:nvPr/>
        </p:nvGrpSpPr>
        <p:grpSpPr>
          <a:xfrm>
            <a:off x="357158" y="3786190"/>
            <a:ext cx="7272180" cy="590551"/>
            <a:chOff x="857224" y="4286256"/>
            <a:chExt cx="7272180" cy="590551"/>
          </a:xfrm>
        </p:grpSpPr>
        <p:pic>
          <p:nvPicPr>
            <p:cNvPr id="25" name="Picture 2"/>
            <p:cNvPicPr>
              <a:picLocks noChangeAspect="1" noChangeArrowheads="1"/>
            </p:cNvPicPr>
            <p:nvPr/>
          </p:nvPicPr>
          <p:blipFill>
            <a:blip r:embed="rId2"/>
            <a:srcRect b="18918"/>
            <a:stretch>
              <a:fillRect/>
            </a:stretch>
          </p:blipFill>
          <p:spPr bwMode="auto">
            <a:xfrm>
              <a:off x="857224" y="4286256"/>
              <a:ext cx="2286016" cy="571504"/>
            </a:xfrm>
            <a:prstGeom prst="rect">
              <a:avLst/>
            </a:prstGeom>
            <a:noFill/>
            <a:ln w="9525">
              <a:noFill/>
              <a:miter lim="800000"/>
              <a:headEnd/>
              <a:tailEnd/>
            </a:ln>
            <a:effectLst/>
          </p:spPr>
        </p:pic>
        <p:pic>
          <p:nvPicPr>
            <p:cNvPr id="26" name="Picture 3"/>
            <p:cNvPicPr>
              <a:picLocks noChangeAspect="1" noChangeArrowheads="1"/>
            </p:cNvPicPr>
            <p:nvPr/>
          </p:nvPicPr>
          <p:blipFill>
            <a:blip r:embed="rId3"/>
            <a:srcRect/>
            <a:stretch>
              <a:fillRect/>
            </a:stretch>
          </p:blipFill>
          <p:spPr bwMode="auto">
            <a:xfrm>
              <a:off x="3214678" y="4429132"/>
              <a:ext cx="1506554" cy="447675"/>
            </a:xfrm>
            <a:prstGeom prst="rect">
              <a:avLst/>
            </a:prstGeom>
            <a:noFill/>
            <a:ln w="9525">
              <a:noFill/>
              <a:miter lim="800000"/>
              <a:headEnd/>
              <a:tailEnd/>
            </a:ln>
            <a:effectLst/>
          </p:spPr>
        </p:pic>
        <p:pic>
          <p:nvPicPr>
            <p:cNvPr id="27" name="Picture 4"/>
            <p:cNvPicPr>
              <a:picLocks noChangeAspect="1" noChangeArrowheads="1"/>
            </p:cNvPicPr>
            <p:nvPr/>
          </p:nvPicPr>
          <p:blipFill>
            <a:blip r:embed="rId3"/>
            <a:srcRect/>
            <a:stretch>
              <a:fillRect/>
            </a:stretch>
          </p:blipFill>
          <p:spPr bwMode="auto">
            <a:xfrm>
              <a:off x="4714876" y="4429132"/>
              <a:ext cx="1214446" cy="447675"/>
            </a:xfrm>
            <a:prstGeom prst="rect">
              <a:avLst/>
            </a:prstGeom>
            <a:noFill/>
            <a:ln w="9525">
              <a:noFill/>
              <a:miter lim="800000"/>
              <a:headEnd/>
              <a:tailEnd/>
            </a:ln>
            <a:effectLst/>
          </p:spPr>
        </p:pic>
        <p:pic>
          <p:nvPicPr>
            <p:cNvPr id="28" name="Picture 6"/>
            <p:cNvPicPr>
              <a:picLocks noChangeAspect="1" noChangeArrowheads="1"/>
            </p:cNvPicPr>
            <p:nvPr/>
          </p:nvPicPr>
          <p:blipFill>
            <a:blip r:embed="rId4"/>
            <a:srcRect/>
            <a:stretch>
              <a:fillRect/>
            </a:stretch>
          </p:blipFill>
          <p:spPr bwMode="auto">
            <a:xfrm>
              <a:off x="7858148" y="4572008"/>
              <a:ext cx="271256" cy="285750"/>
            </a:xfrm>
            <a:prstGeom prst="rect">
              <a:avLst/>
            </a:prstGeom>
            <a:noFill/>
            <a:ln w="9525">
              <a:noFill/>
              <a:miter lim="800000"/>
              <a:headEnd/>
              <a:tailEnd/>
            </a:ln>
            <a:effectLst/>
          </p:spPr>
        </p:pic>
        <p:pic>
          <p:nvPicPr>
            <p:cNvPr id="29" name="Picture 4"/>
            <p:cNvPicPr>
              <a:picLocks noChangeAspect="1" noChangeArrowheads="1"/>
            </p:cNvPicPr>
            <p:nvPr/>
          </p:nvPicPr>
          <p:blipFill>
            <a:blip r:embed="rId3"/>
            <a:srcRect/>
            <a:stretch>
              <a:fillRect/>
            </a:stretch>
          </p:blipFill>
          <p:spPr bwMode="auto">
            <a:xfrm>
              <a:off x="5929322" y="4429132"/>
              <a:ext cx="571504" cy="447675"/>
            </a:xfrm>
            <a:prstGeom prst="rect">
              <a:avLst/>
            </a:prstGeom>
            <a:noFill/>
            <a:ln w="9525">
              <a:noFill/>
              <a:miter lim="800000"/>
              <a:headEnd/>
              <a:tailEnd/>
            </a:ln>
            <a:effectLst/>
          </p:spPr>
        </p:pic>
        <p:pic>
          <p:nvPicPr>
            <p:cNvPr id="22" name="Picture 4"/>
            <p:cNvPicPr>
              <a:picLocks noChangeAspect="1" noChangeArrowheads="1"/>
            </p:cNvPicPr>
            <p:nvPr/>
          </p:nvPicPr>
          <p:blipFill>
            <a:blip r:embed="rId3"/>
            <a:srcRect/>
            <a:stretch>
              <a:fillRect/>
            </a:stretch>
          </p:blipFill>
          <p:spPr bwMode="auto">
            <a:xfrm>
              <a:off x="6572264" y="4429132"/>
              <a:ext cx="1285884" cy="447675"/>
            </a:xfrm>
            <a:prstGeom prst="rect">
              <a:avLst/>
            </a:prstGeom>
            <a:noFill/>
            <a:ln w="9525">
              <a:noFill/>
              <a:miter lim="800000"/>
              <a:headEnd/>
              <a:tailEnd/>
            </a:ln>
            <a:effectLst/>
          </p:spPr>
        </p:pic>
      </p:grpSp>
      <p:grpSp>
        <p:nvGrpSpPr>
          <p:cNvPr id="44" name="Группа 43"/>
          <p:cNvGrpSpPr/>
          <p:nvPr/>
        </p:nvGrpSpPr>
        <p:grpSpPr>
          <a:xfrm>
            <a:off x="357158" y="5357826"/>
            <a:ext cx="8633807" cy="590551"/>
            <a:chOff x="571472" y="5429264"/>
            <a:chExt cx="8633807" cy="590551"/>
          </a:xfrm>
        </p:grpSpPr>
        <p:pic>
          <p:nvPicPr>
            <p:cNvPr id="31" name="Picture 2"/>
            <p:cNvPicPr>
              <a:picLocks noChangeAspect="1" noChangeArrowheads="1"/>
            </p:cNvPicPr>
            <p:nvPr/>
          </p:nvPicPr>
          <p:blipFill>
            <a:blip r:embed="rId2"/>
            <a:srcRect b="18918"/>
            <a:stretch>
              <a:fillRect/>
            </a:stretch>
          </p:blipFill>
          <p:spPr bwMode="auto">
            <a:xfrm>
              <a:off x="571472" y="5429264"/>
              <a:ext cx="2286016" cy="571504"/>
            </a:xfrm>
            <a:prstGeom prst="rect">
              <a:avLst/>
            </a:prstGeom>
            <a:noFill/>
            <a:ln w="9525">
              <a:noFill/>
              <a:miter lim="800000"/>
              <a:headEnd/>
              <a:tailEnd/>
            </a:ln>
            <a:effectLst/>
          </p:spPr>
        </p:pic>
        <p:pic>
          <p:nvPicPr>
            <p:cNvPr id="32" name="Picture 3"/>
            <p:cNvPicPr>
              <a:picLocks noChangeAspect="1" noChangeArrowheads="1"/>
            </p:cNvPicPr>
            <p:nvPr/>
          </p:nvPicPr>
          <p:blipFill>
            <a:blip r:embed="rId3"/>
            <a:srcRect/>
            <a:stretch>
              <a:fillRect/>
            </a:stretch>
          </p:blipFill>
          <p:spPr bwMode="auto">
            <a:xfrm>
              <a:off x="2857488" y="5572140"/>
              <a:ext cx="1669938" cy="447675"/>
            </a:xfrm>
            <a:prstGeom prst="rect">
              <a:avLst/>
            </a:prstGeom>
            <a:noFill/>
            <a:ln w="9525">
              <a:noFill/>
              <a:miter lim="800000"/>
              <a:headEnd/>
              <a:tailEnd/>
            </a:ln>
            <a:effectLst/>
          </p:spPr>
        </p:pic>
        <p:pic>
          <p:nvPicPr>
            <p:cNvPr id="33" name="Picture 4"/>
            <p:cNvPicPr>
              <a:picLocks noChangeAspect="1" noChangeArrowheads="1"/>
            </p:cNvPicPr>
            <p:nvPr/>
          </p:nvPicPr>
          <p:blipFill>
            <a:blip r:embed="rId3"/>
            <a:srcRect/>
            <a:stretch>
              <a:fillRect/>
            </a:stretch>
          </p:blipFill>
          <p:spPr bwMode="auto">
            <a:xfrm>
              <a:off x="4572000" y="5572140"/>
              <a:ext cx="1087442" cy="447675"/>
            </a:xfrm>
            <a:prstGeom prst="rect">
              <a:avLst/>
            </a:prstGeom>
            <a:noFill/>
            <a:ln w="9525">
              <a:noFill/>
              <a:miter lim="800000"/>
              <a:headEnd/>
              <a:tailEnd/>
            </a:ln>
            <a:effectLst/>
          </p:spPr>
        </p:pic>
        <p:pic>
          <p:nvPicPr>
            <p:cNvPr id="34" name="Picture 6"/>
            <p:cNvPicPr>
              <a:picLocks noChangeAspect="1" noChangeArrowheads="1"/>
            </p:cNvPicPr>
            <p:nvPr/>
          </p:nvPicPr>
          <p:blipFill>
            <a:blip r:embed="rId4"/>
            <a:srcRect/>
            <a:stretch>
              <a:fillRect/>
            </a:stretch>
          </p:blipFill>
          <p:spPr bwMode="auto">
            <a:xfrm>
              <a:off x="8929718" y="5715016"/>
              <a:ext cx="275561" cy="285750"/>
            </a:xfrm>
            <a:prstGeom prst="rect">
              <a:avLst/>
            </a:prstGeom>
            <a:noFill/>
            <a:ln w="9525">
              <a:noFill/>
              <a:miter lim="800000"/>
              <a:headEnd/>
              <a:tailEnd/>
            </a:ln>
            <a:effectLst/>
          </p:spPr>
        </p:pic>
        <p:pic>
          <p:nvPicPr>
            <p:cNvPr id="35" name="Picture 4"/>
            <p:cNvPicPr>
              <a:picLocks noChangeAspect="1" noChangeArrowheads="1"/>
            </p:cNvPicPr>
            <p:nvPr/>
          </p:nvPicPr>
          <p:blipFill>
            <a:blip r:embed="rId3"/>
            <a:srcRect/>
            <a:stretch>
              <a:fillRect/>
            </a:stretch>
          </p:blipFill>
          <p:spPr bwMode="auto">
            <a:xfrm>
              <a:off x="5643570" y="5572140"/>
              <a:ext cx="657681" cy="447675"/>
            </a:xfrm>
            <a:prstGeom prst="rect">
              <a:avLst/>
            </a:prstGeom>
            <a:noFill/>
            <a:ln w="9525">
              <a:noFill/>
              <a:miter lim="800000"/>
              <a:headEnd/>
              <a:tailEnd/>
            </a:ln>
            <a:effectLst/>
          </p:spPr>
        </p:pic>
        <p:pic>
          <p:nvPicPr>
            <p:cNvPr id="36" name="Picture 4"/>
            <p:cNvPicPr>
              <a:picLocks noChangeAspect="1" noChangeArrowheads="1"/>
            </p:cNvPicPr>
            <p:nvPr/>
          </p:nvPicPr>
          <p:blipFill>
            <a:blip r:embed="rId3"/>
            <a:srcRect/>
            <a:stretch>
              <a:fillRect/>
            </a:stretch>
          </p:blipFill>
          <p:spPr bwMode="auto">
            <a:xfrm>
              <a:off x="6286512" y="5572140"/>
              <a:ext cx="1298355" cy="447675"/>
            </a:xfrm>
            <a:prstGeom prst="rect">
              <a:avLst/>
            </a:prstGeom>
            <a:noFill/>
            <a:ln w="9525">
              <a:noFill/>
              <a:miter lim="800000"/>
              <a:headEnd/>
              <a:tailEnd/>
            </a:ln>
            <a:effectLst/>
          </p:spPr>
        </p:pic>
        <p:pic>
          <p:nvPicPr>
            <p:cNvPr id="43" name="Picture 4"/>
            <p:cNvPicPr>
              <a:picLocks noChangeAspect="1" noChangeArrowheads="1"/>
            </p:cNvPicPr>
            <p:nvPr/>
          </p:nvPicPr>
          <p:blipFill>
            <a:blip r:embed="rId3"/>
            <a:srcRect/>
            <a:stretch>
              <a:fillRect/>
            </a:stretch>
          </p:blipFill>
          <p:spPr bwMode="auto">
            <a:xfrm>
              <a:off x="7643834" y="5572140"/>
              <a:ext cx="1226917" cy="447675"/>
            </a:xfrm>
            <a:prstGeom prst="rect">
              <a:avLst/>
            </a:prstGeom>
            <a:noFill/>
            <a:ln w="9525">
              <a:noFill/>
              <a:miter lim="800000"/>
              <a:headEnd/>
              <a:tailEnd/>
            </a:ln>
            <a:effectLst/>
          </p:spPr>
        </p:pic>
      </p:grpSp>
      <p:sp>
        <p:nvSpPr>
          <p:cNvPr id="46" name="Прямоугольник 45"/>
          <p:cNvSpPr/>
          <p:nvPr/>
        </p:nvSpPr>
        <p:spPr>
          <a:xfrm>
            <a:off x="571472" y="3286124"/>
            <a:ext cx="7070397" cy="830997"/>
          </a:xfrm>
          <a:prstGeom prst="rect">
            <a:avLst/>
          </a:prstGeom>
        </p:spPr>
        <p:txBody>
          <a:bodyPr wrap="none">
            <a:spAutoFit/>
          </a:bodyPr>
          <a:lstStyle/>
          <a:p>
            <a:pPr lvl="0" eaLnBrk="0" fontAlgn="base" hangingPunct="0">
              <a:lnSpc>
                <a:spcPct val="150000"/>
              </a:lnSpc>
              <a:spcBef>
                <a:spcPct val="0"/>
              </a:spcBef>
              <a:spcAft>
                <a:spcPct val="0"/>
              </a:spcAft>
            </a:pPr>
            <a:r>
              <a:rPr lang="ru-RU" sz="3200" dirty="0" smtClean="0">
                <a:solidFill>
                  <a:srgbClr val="000000"/>
                </a:solidFill>
                <a:latin typeface="Times New Roman" pitchFamily="18" charset="0"/>
                <a:ea typeface="Calibri" pitchFamily="34" charset="0"/>
                <a:cs typeface="Times New Roman" pitchFamily="18" charset="0"/>
              </a:rPr>
              <a:t>Маленький котенок  сидит  на  диване</a:t>
            </a:r>
            <a:r>
              <a:rPr lang="ru-RU" sz="3200" b="1" dirty="0" smtClean="0">
                <a:solidFill>
                  <a:srgbClr val="000000"/>
                </a:solidFill>
                <a:latin typeface="Times New Roman" pitchFamily="18" charset="0"/>
                <a:ea typeface="Calibri" pitchFamily="34" charset="0"/>
                <a:cs typeface="Times New Roman" pitchFamily="18" charset="0"/>
              </a:rPr>
              <a:t>. </a:t>
            </a:r>
            <a:endParaRPr lang="ru-RU" sz="3200" b="1" dirty="0" smtClean="0">
              <a:solidFill>
                <a:prstClr val="black"/>
              </a:solidFill>
              <a:latin typeface="Arial" pitchFamily="34" charset="0"/>
              <a:cs typeface="Arial" pitchFamily="34" charset="0"/>
            </a:endParaRPr>
          </a:p>
        </p:txBody>
      </p:sp>
      <p:sp>
        <p:nvSpPr>
          <p:cNvPr id="55" name="Прямоугольник 54"/>
          <p:cNvSpPr/>
          <p:nvPr/>
        </p:nvSpPr>
        <p:spPr>
          <a:xfrm>
            <a:off x="500034" y="4714884"/>
            <a:ext cx="8425127" cy="830997"/>
          </a:xfrm>
          <a:prstGeom prst="rect">
            <a:avLst/>
          </a:prstGeom>
        </p:spPr>
        <p:txBody>
          <a:bodyPr wrap="none">
            <a:spAutoFit/>
          </a:bodyPr>
          <a:lstStyle/>
          <a:p>
            <a:pPr lvl="0" eaLnBrk="0" fontAlgn="base" hangingPunct="0">
              <a:lnSpc>
                <a:spcPct val="150000"/>
              </a:lnSpc>
              <a:spcBef>
                <a:spcPct val="0"/>
              </a:spcBef>
              <a:spcAft>
                <a:spcPct val="0"/>
              </a:spcAft>
            </a:pPr>
            <a:r>
              <a:rPr lang="ru-RU" sz="3200" dirty="0" smtClean="0">
                <a:solidFill>
                  <a:srgbClr val="000000"/>
                </a:solidFill>
                <a:latin typeface="Times New Roman" pitchFamily="18" charset="0"/>
                <a:ea typeface="Calibri" pitchFamily="34" charset="0"/>
                <a:cs typeface="Times New Roman" pitchFamily="18" charset="0"/>
              </a:rPr>
              <a:t>Маленький котенок  сидит  на  мягком диване</a:t>
            </a:r>
            <a:r>
              <a:rPr lang="ru-RU" sz="3200" b="1" dirty="0" smtClean="0">
                <a:solidFill>
                  <a:srgbClr val="000000"/>
                </a:solidFill>
                <a:latin typeface="Times New Roman" pitchFamily="18" charset="0"/>
                <a:ea typeface="Calibri" pitchFamily="34" charset="0"/>
                <a:cs typeface="Times New Roman" pitchFamily="18" charset="0"/>
              </a:rPr>
              <a:t>. </a:t>
            </a:r>
            <a:endParaRPr lang="ru-RU" sz="3200" b="1" dirty="0" smtClean="0">
              <a:solidFill>
                <a:prstClr val="black"/>
              </a:solidFill>
              <a:latin typeface="Arial" pitchFamily="34" charset="0"/>
              <a:cs typeface="Arial" pitchFamily="34" charset="0"/>
            </a:endParaRPr>
          </a:p>
        </p:txBody>
      </p:sp>
      <p:pic>
        <p:nvPicPr>
          <p:cNvPr id="2050" name="Picture 2" descr="http://img-fotki.yandex.ru/get/9258/20573769.44/0_927cc_f1750471_L.png"/>
          <p:cNvPicPr>
            <a:picLocks noChangeAspect="1" noChangeArrowheads="1"/>
          </p:cNvPicPr>
          <p:nvPr/>
        </p:nvPicPr>
        <p:blipFill>
          <a:blip r:embed="rId5"/>
          <a:srcRect l="36000" t="54000"/>
          <a:stretch>
            <a:fillRect/>
          </a:stretch>
        </p:blipFill>
        <p:spPr bwMode="auto">
          <a:xfrm>
            <a:off x="6715140" y="2285992"/>
            <a:ext cx="1888456" cy="1357322"/>
          </a:xfrm>
          <a:prstGeom prst="rect">
            <a:avLst/>
          </a:prstGeom>
          <a:noFill/>
        </p:spPr>
      </p:pic>
    </p:spTree>
    <p:extLst>
      <p:ext uri="{BB962C8B-B14F-4D97-AF65-F5344CB8AC3E}">
        <p14:creationId xmlns:p14="http://schemas.microsoft.com/office/powerpoint/2010/main" xmlns="" val="90197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left)">
                                      <p:cBhvr>
                                        <p:cTn id="12" dur="20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wipe(left)">
                                      <p:cBhvr>
                                        <p:cTn id="17" dur="2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6" grpId="0"/>
      <p:bldP spid="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44"/>
          <p:cNvGrpSpPr/>
          <p:nvPr/>
        </p:nvGrpSpPr>
        <p:grpSpPr>
          <a:xfrm>
            <a:off x="357158" y="2714620"/>
            <a:ext cx="6112842" cy="590551"/>
            <a:chOff x="500034" y="3643314"/>
            <a:chExt cx="6112842" cy="590551"/>
          </a:xfrm>
        </p:grpSpPr>
        <p:pic>
          <p:nvPicPr>
            <p:cNvPr id="17" name="Picture 2"/>
            <p:cNvPicPr>
              <a:picLocks noChangeAspect="1" noChangeArrowheads="1"/>
            </p:cNvPicPr>
            <p:nvPr/>
          </p:nvPicPr>
          <p:blipFill>
            <a:blip r:embed="rId2"/>
            <a:srcRect b="18918"/>
            <a:stretch>
              <a:fillRect/>
            </a:stretch>
          </p:blipFill>
          <p:spPr bwMode="auto">
            <a:xfrm>
              <a:off x="500034" y="3643314"/>
              <a:ext cx="1714512" cy="571504"/>
            </a:xfrm>
            <a:prstGeom prst="rect">
              <a:avLst/>
            </a:prstGeom>
            <a:noFill/>
            <a:ln w="9525">
              <a:noFill/>
              <a:miter lim="800000"/>
              <a:headEnd/>
              <a:tailEnd/>
            </a:ln>
            <a:effectLst/>
          </p:spPr>
        </p:pic>
        <p:pic>
          <p:nvPicPr>
            <p:cNvPr id="18" name="Picture 3"/>
            <p:cNvPicPr>
              <a:picLocks noChangeAspect="1" noChangeArrowheads="1"/>
            </p:cNvPicPr>
            <p:nvPr/>
          </p:nvPicPr>
          <p:blipFill>
            <a:blip r:embed="rId3"/>
            <a:srcRect/>
            <a:stretch>
              <a:fillRect/>
            </a:stretch>
          </p:blipFill>
          <p:spPr bwMode="auto">
            <a:xfrm>
              <a:off x="2214546" y="3786190"/>
              <a:ext cx="1143008" cy="447675"/>
            </a:xfrm>
            <a:prstGeom prst="rect">
              <a:avLst/>
            </a:prstGeom>
            <a:noFill/>
            <a:ln w="9525">
              <a:noFill/>
              <a:miter lim="800000"/>
              <a:headEnd/>
              <a:tailEnd/>
            </a:ln>
            <a:effectLst/>
          </p:spPr>
        </p:pic>
        <p:pic>
          <p:nvPicPr>
            <p:cNvPr id="19" name="Picture 4"/>
            <p:cNvPicPr>
              <a:picLocks noChangeAspect="1" noChangeArrowheads="1"/>
            </p:cNvPicPr>
            <p:nvPr/>
          </p:nvPicPr>
          <p:blipFill>
            <a:blip r:embed="rId3"/>
            <a:srcRect/>
            <a:stretch>
              <a:fillRect/>
            </a:stretch>
          </p:blipFill>
          <p:spPr bwMode="auto">
            <a:xfrm>
              <a:off x="3428992" y="3786190"/>
              <a:ext cx="1285884" cy="447675"/>
            </a:xfrm>
            <a:prstGeom prst="rect">
              <a:avLst/>
            </a:prstGeom>
            <a:noFill/>
            <a:ln w="9525">
              <a:noFill/>
              <a:miter lim="800000"/>
              <a:headEnd/>
              <a:tailEnd/>
            </a:ln>
            <a:effectLst/>
          </p:spPr>
        </p:pic>
        <p:pic>
          <p:nvPicPr>
            <p:cNvPr id="20" name="Picture 6"/>
            <p:cNvPicPr>
              <a:picLocks noChangeAspect="1" noChangeArrowheads="1"/>
            </p:cNvPicPr>
            <p:nvPr/>
          </p:nvPicPr>
          <p:blipFill>
            <a:blip r:embed="rId4"/>
            <a:srcRect/>
            <a:stretch>
              <a:fillRect/>
            </a:stretch>
          </p:blipFill>
          <p:spPr bwMode="auto">
            <a:xfrm>
              <a:off x="6357950" y="3929066"/>
              <a:ext cx="254926" cy="285750"/>
            </a:xfrm>
            <a:prstGeom prst="rect">
              <a:avLst/>
            </a:prstGeom>
            <a:noFill/>
            <a:ln w="9525">
              <a:noFill/>
              <a:miter lim="800000"/>
              <a:headEnd/>
              <a:tailEnd/>
            </a:ln>
            <a:effectLst/>
          </p:spPr>
        </p:pic>
        <p:pic>
          <p:nvPicPr>
            <p:cNvPr id="16" name="Picture 4"/>
            <p:cNvPicPr>
              <a:picLocks noChangeAspect="1" noChangeArrowheads="1"/>
            </p:cNvPicPr>
            <p:nvPr/>
          </p:nvPicPr>
          <p:blipFill>
            <a:blip r:embed="rId3"/>
            <a:srcRect/>
            <a:stretch>
              <a:fillRect/>
            </a:stretch>
          </p:blipFill>
          <p:spPr bwMode="auto">
            <a:xfrm>
              <a:off x="4786314" y="3786190"/>
              <a:ext cx="1500198" cy="447675"/>
            </a:xfrm>
            <a:prstGeom prst="rect">
              <a:avLst/>
            </a:prstGeom>
            <a:noFill/>
            <a:ln w="9525">
              <a:noFill/>
              <a:miter lim="800000"/>
              <a:headEnd/>
              <a:tailEnd/>
            </a:ln>
            <a:effectLst/>
          </p:spPr>
        </p:pic>
      </p:grpSp>
      <p:sp>
        <p:nvSpPr>
          <p:cNvPr id="5" name="TextBox 4"/>
          <p:cNvSpPr txBox="1"/>
          <p:nvPr/>
        </p:nvSpPr>
        <p:spPr>
          <a:xfrm>
            <a:off x="285720" y="1428736"/>
            <a:ext cx="857256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800" dirty="0" smtClean="0"/>
              <a:t>Составь предложения к каждой схеме.</a:t>
            </a:r>
            <a:endParaRPr lang="ru-RU" sz="2800" dirty="0"/>
          </a:p>
        </p:txBody>
      </p:sp>
      <p:sp>
        <p:nvSpPr>
          <p:cNvPr id="21" name="TextBox 20"/>
          <p:cNvSpPr txBox="1"/>
          <p:nvPr/>
        </p:nvSpPr>
        <p:spPr>
          <a:xfrm>
            <a:off x="642910" y="357166"/>
            <a:ext cx="7715304" cy="923330"/>
          </a:xfrm>
          <a:prstGeom prst="rect">
            <a:avLst/>
          </a:prstGeom>
          <a:noFill/>
        </p:spPr>
        <p:txBody>
          <a:bodyPr wrap="square" rtlCol="0">
            <a:spAutoFit/>
          </a:bodyPr>
          <a:lstStyle/>
          <a:p>
            <a:r>
              <a:rPr lang="ru-RU" dirty="0" smtClean="0"/>
              <a:t>Попросите ребенка составить новые предложения так, чтобы они подходили к разным схемам. Научите его расширять предложения, добавляя в них прилагательные.</a:t>
            </a:r>
            <a:endParaRPr lang="ru-RU" dirty="0"/>
          </a:p>
        </p:txBody>
      </p:sp>
      <p:grpSp>
        <p:nvGrpSpPr>
          <p:cNvPr id="3" name="Группа 22"/>
          <p:cNvGrpSpPr/>
          <p:nvPr/>
        </p:nvGrpSpPr>
        <p:grpSpPr>
          <a:xfrm>
            <a:off x="357158" y="4000504"/>
            <a:ext cx="7129304" cy="590551"/>
            <a:chOff x="857224" y="4286256"/>
            <a:chExt cx="7129304" cy="590551"/>
          </a:xfrm>
        </p:grpSpPr>
        <p:pic>
          <p:nvPicPr>
            <p:cNvPr id="25" name="Picture 2"/>
            <p:cNvPicPr>
              <a:picLocks noChangeAspect="1" noChangeArrowheads="1"/>
            </p:cNvPicPr>
            <p:nvPr/>
          </p:nvPicPr>
          <p:blipFill>
            <a:blip r:embed="rId2"/>
            <a:srcRect b="18918"/>
            <a:stretch>
              <a:fillRect/>
            </a:stretch>
          </p:blipFill>
          <p:spPr bwMode="auto">
            <a:xfrm>
              <a:off x="857224" y="4286256"/>
              <a:ext cx="1571636" cy="571504"/>
            </a:xfrm>
            <a:prstGeom prst="rect">
              <a:avLst/>
            </a:prstGeom>
            <a:noFill/>
            <a:ln w="9525">
              <a:noFill/>
              <a:miter lim="800000"/>
              <a:headEnd/>
              <a:tailEnd/>
            </a:ln>
            <a:effectLst/>
          </p:spPr>
        </p:pic>
        <p:pic>
          <p:nvPicPr>
            <p:cNvPr id="26" name="Picture 3"/>
            <p:cNvPicPr>
              <a:picLocks noChangeAspect="1" noChangeArrowheads="1"/>
            </p:cNvPicPr>
            <p:nvPr/>
          </p:nvPicPr>
          <p:blipFill>
            <a:blip r:embed="rId3"/>
            <a:srcRect/>
            <a:stretch>
              <a:fillRect/>
            </a:stretch>
          </p:blipFill>
          <p:spPr bwMode="auto">
            <a:xfrm>
              <a:off x="2500298" y="4429132"/>
              <a:ext cx="1506554" cy="447675"/>
            </a:xfrm>
            <a:prstGeom prst="rect">
              <a:avLst/>
            </a:prstGeom>
            <a:noFill/>
            <a:ln w="9525">
              <a:noFill/>
              <a:miter lim="800000"/>
              <a:headEnd/>
              <a:tailEnd/>
            </a:ln>
            <a:effectLst/>
          </p:spPr>
        </p:pic>
        <p:pic>
          <p:nvPicPr>
            <p:cNvPr id="27" name="Picture 4"/>
            <p:cNvPicPr>
              <a:picLocks noChangeAspect="1" noChangeArrowheads="1"/>
            </p:cNvPicPr>
            <p:nvPr/>
          </p:nvPicPr>
          <p:blipFill>
            <a:blip r:embed="rId3"/>
            <a:srcRect/>
            <a:stretch>
              <a:fillRect/>
            </a:stretch>
          </p:blipFill>
          <p:spPr bwMode="auto">
            <a:xfrm>
              <a:off x="4000496" y="4429132"/>
              <a:ext cx="1214446" cy="447675"/>
            </a:xfrm>
            <a:prstGeom prst="rect">
              <a:avLst/>
            </a:prstGeom>
            <a:noFill/>
            <a:ln w="9525">
              <a:noFill/>
              <a:miter lim="800000"/>
              <a:headEnd/>
              <a:tailEnd/>
            </a:ln>
            <a:effectLst/>
          </p:spPr>
        </p:pic>
        <p:pic>
          <p:nvPicPr>
            <p:cNvPr id="28" name="Picture 6"/>
            <p:cNvPicPr>
              <a:picLocks noChangeAspect="1" noChangeArrowheads="1"/>
            </p:cNvPicPr>
            <p:nvPr/>
          </p:nvPicPr>
          <p:blipFill>
            <a:blip r:embed="rId4"/>
            <a:srcRect/>
            <a:stretch>
              <a:fillRect/>
            </a:stretch>
          </p:blipFill>
          <p:spPr bwMode="auto">
            <a:xfrm>
              <a:off x="7715272" y="4572008"/>
              <a:ext cx="271256" cy="285750"/>
            </a:xfrm>
            <a:prstGeom prst="rect">
              <a:avLst/>
            </a:prstGeom>
            <a:noFill/>
            <a:ln w="9525">
              <a:noFill/>
              <a:miter lim="800000"/>
              <a:headEnd/>
              <a:tailEnd/>
            </a:ln>
            <a:effectLst/>
          </p:spPr>
        </p:pic>
        <p:pic>
          <p:nvPicPr>
            <p:cNvPr id="29" name="Picture 4"/>
            <p:cNvPicPr>
              <a:picLocks noChangeAspect="1" noChangeArrowheads="1"/>
            </p:cNvPicPr>
            <p:nvPr/>
          </p:nvPicPr>
          <p:blipFill>
            <a:blip r:embed="rId3"/>
            <a:srcRect/>
            <a:stretch>
              <a:fillRect/>
            </a:stretch>
          </p:blipFill>
          <p:spPr bwMode="auto">
            <a:xfrm>
              <a:off x="5214942" y="4429132"/>
              <a:ext cx="1143008" cy="447675"/>
            </a:xfrm>
            <a:prstGeom prst="rect">
              <a:avLst/>
            </a:prstGeom>
            <a:noFill/>
            <a:ln w="9525">
              <a:noFill/>
              <a:miter lim="800000"/>
              <a:headEnd/>
              <a:tailEnd/>
            </a:ln>
            <a:effectLst/>
          </p:spPr>
        </p:pic>
        <p:pic>
          <p:nvPicPr>
            <p:cNvPr id="22" name="Picture 4"/>
            <p:cNvPicPr>
              <a:picLocks noChangeAspect="1" noChangeArrowheads="1"/>
            </p:cNvPicPr>
            <p:nvPr/>
          </p:nvPicPr>
          <p:blipFill>
            <a:blip r:embed="rId3"/>
            <a:srcRect/>
            <a:stretch>
              <a:fillRect/>
            </a:stretch>
          </p:blipFill>
          <p:spPr bwMode="auto">
            <a:xfrm>
              <a:off x="6357950" y="4429132"/>
              <a:ext cx="1285884" cy="447675"/>
            </a:xfrm>
            <a:prstGeom prst="rect">
              <a:avLst/>
            </a:prstGeom>
            <a:noFill/>
            <a:ln w="9525">
              <a:noFill/>
              <a:miter lim="800000"/>
              <a:headEnd/>
              <a:tailEnd/>
            </a:ln>
            <a:effectLst/>
          </p:spPr>
        </p:pic>
      </p:grpSp>
      <p:grpSp>
        <p:nvGrpSpPr>
          <p:cNvPr id="4" name="Группа 43"/>
          <p:cNvGrpSpPr/>
          <p:nvPr/>
        </p:nvGrpSpPr>
        <p:grpSpPr>
          <a:xfrm>
            <a:off x="357158" y="5357826"/>
            <a:ext cx="8205179" cy="590551"/>
            <a:chOff x="571472" y="5429264"/>
            <a:chExt cx="8205179" cy="590551"/>
          </a:xfrm>
        </p:grpSpPr>
        <p:pic>
          <p:nvPicPr>
            <p:cNvPr id="31" name="Picture 2"/>
            <p:cNvPicPr>
              <a:picLocks noChangeAspect="1" noChangeArrowheads="1"/>
            </p:cNvPicPr>
            <p:nvPr/>
          </p:nvPicPr>
          <p:blipFill>
            <a:blip r:embed="rId2"/>
            <a:srcRect b="18918"/>
            <a:stretch>
              <a:fillRect/>
            </a:stretch>
          </p:blipFill>
          <p:spPr bwMode="auto">
            <a:xfrm>
              <a:off x="571472" y="5429264"/>
              <a:ext cx="1571636" cy="571504"/>
            </a:xfrm>
            <a:prstGeom prst="rect">
              <a:avLst/>
            </a:prstGeom>
            <a:noFill/>
            <a:ln w="9525">
              <a:noFill/>
              <a:miter lim="800000"/>
              <a:headEnd/>
              <a:tailEnd/>
            </a:ln>
            <a:effectLst/>
          </p:spPr>
        </p:pic>
        <p:pic>
          <p:nvPicPr>
            <p:cNvPr id="32" name="Picture 3"/>
            <p:cNvPicPr>
              <a:picLocks noChangeAspect="1" noChangeArrowheads="1"/>
            </p:cNvPicPr>
            <p:nvPr/>
          </p:nvPicPr>
          <p:blipFill>
            <a:blip r:embed="rId3"/>
            <a:srcRect/>
            <a:stretch>
              <a:fillRect/>
            </a:stretch>
          </p:blipFill>
          <p:spPr bwMode="auto">
            <a:xfrm>
              <a:off x="2143108" y="5572140"/>
              <a:ext cx="1428760" cy="447675"/>
            </a:xfrm>
            <a:prstGeom prst="rect">
              <a:avLst/>
            </a:prstGeom>
            <a:noFill/>
            <a:ln w="9525">
              <a:noFill/>
              <a:miter lim="800000"/>
              <a:headEnd/>
              <a:tailEnd/>
            </a:ln>
            <a:effectLst/>
          </p:spPr>
        </p:pic>
        <p:pic>
          <p:nvPicPr>
            <p:cNvPr id="33" name="Picture 4"/>
            <p:cNvPicPr>
              <a:picLocks noChangeAspect="1" noChangeArrowheads="1"/>
            </p:cNvPicPr>
            <p:nvPr/>
          </p:nvPicPr>
          <p:blipFill>
            <a:blip r:embed="rId3"/>
            <a:srcRect/>
            <a:stretch>
              <a:fillRect/>
            </a:stretch>
          </p:blipFill>
          <p:spPr bwMode="auto">
            <a:xfrm>
              <a:off x="3500430" y="5572140"/>
              <a:ext cx="1087442" cy="447675"/>
            </a:xfrm>
            <a:prstGeom prst="rect">
              <a:avLst/>
            </a:prstGeom>
            <a:noFill/>
            <a:ln w="9525">
              <a:noFill/>
              <a:miter lim="800000"/>
              <a:headEnd/>
              <a:tailEnd/>
            </a:ln>
            <a:effectLst/>
          </p:spPr>
        </p:pic>
        <p:pic>
          <p:nvPicPr>
            <p:cNvPr id="34" name="Picture 6"/>
            <p:cNvPicPr>
              <a:picLocks noChangeAspect="1" noChangeArrowheads="1"/>
            </p:cNvPicPr>
            <p:nvPr/>
          </p:nvPicPr>
          <p:blipFill>
            <a:blip r:embed="rId4"/>
            <a:srcRect/>
            <a:stretch>
              <a:fillRect/>
            </a:stretch>
          </p:blipFill>
          <p:spPr bwMode="auto">
            <a:xfrm>
              <a:off x="8501090" y="5715016"/>
              <a:ext cx="275561" cy="285750"/>
            </a:xfrm>
            <a:prstGeom prst="rect">
              <a:avLst/>
            </a:prstGeom>
            <a:noFill/>
            <a:ln w="9525">
              <a:noFill/>
              <a:miter lim="800000"/>
              <a:headEnd/>
              <a:tailEnd/>
            </a:ln>
            <a:effectLst/>
          </p:spPr>
        </p:pic>
        <p:pic>
          <p:nvPicPr>
            <p:cNvPr id="35" name="Picture 4"/>
            <p:cNvPicPr>
              <a:picLocks noChangeAspect="1" noChangeArrowheads="1"/>
            </p:cNvPicPr>
            <p:nvPr/>
          </p:nvPicPr>
          <p:blipFill>
            <a:blip r:embed="rId3"/>
            <a:srcRect/>
            <a:stretch>
              <a:fillRect/>
            </a:stretch>
          </p:blipFill>
          <p:spPr bwMode="auto">
            <a:xfrm>
              <a:off x="4643438" y="5572140"/>
              <a:ext cx="1229185" cy="447675"/>
            </a:xfrm>
            <a:prstGeom prst="rect">
              <a:avLst/>
            </a:prstGeom>
            <a:noFill/>
            <a:ln w="9525">
              <a:noFill/>
              <a:miter lim="800000"/>
              <a:headEnd/>
              <a:tailEnd/>
            </a:ln>
            <a:effectLst/>
          </p:spPr>
        </p:pic>
        <p:pic>
          <p:nvPicPr>
            <p:cNvPr id="36" name="Picture 4"/>
            <p:cNvPicPr>
              <a:picLocks noChangeAspect="1" noChangeArrowheads="1"/>
            </p:cNvPicPr>
            <p:nvPr/>
          </p:nvPicPr>
          <p:blipFill>
            <a:blip r:embed="rId3"/>
            <a:srcRect/>
            <a:stretch>
              <a:fillRect/>
            </a:stretch>
          </p:blipFill>
          <p:spPr bwMode="auto">
            <a:xfrm>
              <a:off x="5857884" y="5572140"/>
              <a:ext cx="1298355" cy="447675"/>
            </a:xfrm>
            <a:prstGeom prst="rect">
              <a:avLst/>
            </a:prstGeom>
            <a:noFill/>
            <a:ln w="9525">
              <a:noFill/>
              <a:miter lim="800000"/>
              <a:headEnd/>
              <a:tailEnd/>
            </a:ln>
            <a:effectLst/>
          </p:spPr>
        </p:pic>
        <p:pic>
          <p:nvPicPr>
            <p:cNvPr id="43" name="Picture 4"/>
            <p:cNvPicPr>
              <a:picLocks noChangeAspect="1" noChangeArrowheads="1"/>
            </p:cNvPicPr>
            <p:nvPr/>
          </p:nvPicPr>
          <p:blipFill>
            <a:blip r:embed="rId3"/>
            <a:srcRect/>
            <a:stretch>
              <a:fillRect/>
            </a:stretch>
          </p:blipFill>
          <p:spPr bwMode="auto">
            <a:xfrm>
              <a:off x="7143768" y="5572140"/>
              <a:ext cx="1226917" cy="447675"/>
            </a:xfrm>
            <a:prstGeom prst="rect">
              <a:avLst/>
            </a:prstGeom>
            <a:noFill/>
            <a:ln w="9525">
              <a:noFill/>
              <a:miter lim="800000"/>
              <a:headEnd/>
              <a:tailEnd/>
            </a:ln>
            <a:effectLst/>
          </p:spPr>
        </p:pic>
      </p:grpSp>
      <p:pic>
        <p:nvPicPr>
          <p:cNvPr id="25602" name="Picture 2" descr="http://bestfreeclipart.tk/clipart/resource/2015/12/02/car-clip-art-transportation-2.png"/>
          <p:cNvPicPr>
            <a:picLocks noChangeAspect="1" noChangeArrowheads="1"/>
          </p:cNvPicPr>
          <p:nvPr/>
        </p:nvPicPr>
        <p:blipFill>
          <a:blip r:embed="rId5" cstate="print"/>
          <a:srcRect/>
          <a:stretch>
            <a:fillRect/>
          </a:stretch>
        </p:blipFill>
        <p:spPr bwMode="auto">
          <a:xfrm>
            <a:off x="6715140" y="2357430"/>
            <a:ext cx="2228016" cy="1000132"/>
          </a:xfrm>
          <a:prstGeom prst="rect">
            <a:avLst/>
          </a:prstGeom>
          <a:noFill/>
        </p:spPr>
      </p:pic>
    </p:spTree>
    <p:extLst>
      <p:ext uri="{BB962C8B-B14F-4D97-AF65-F5344CB8AC3E}">
        <p14:creationId xmlns:p14="http://schemas.microsoft.com/office/powerpoint/2010/main" xmlns="" val="901970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2977" y="642918"/>
            <a:ext cx="7715304" cy="2862322"/>
          </a:xfrm>
          <a:prstGeom prst="rect">
            <a:avLst/>
          </a:prstGeom>
          <a:noFill/>
        </p:spPr>
        <p:txBody>
          <a:bodyPr wrap="square" rtlCol="0">
            <a:spAutoFit/>
          </a:bodyPr>
          <a:lstStyle/>
          <a:p>
            <a:r>
              <a:rPr lang="ru-RU" dirty="0" smtClean="0"/>
              <a:t>Перед тем, как приступить к чтению текста, мы обучаем ребенка </a:t>
            </a:r>
            <a:r>
              <a:rPr lang="ru-RU" dirty="0" err="1" smtClean="0"/>
              <a:t>послоговому</a:t>
            </a:r>
            <a:r>
              <a:rPr lang="ru-RU" dirty="0" smtClean="0"/>
              <a:t> чтению. </a:t>
            </a:r>
          </a:p>
          <a:p>
            <a:r>
              <a:rPr lang="ru-RU" dirty="0" smtClean="0"/>
              <a:t>Ребенок должен воспринимать  слог  глобально, целиком (МА), а не воспроизводить его при чтении из отдельных букв ( М+А=МА)</a:t>
            </a:r>
          </a:p>
          <a:p>
            <a:r>
              <a:rPr lang="ru-RU" dirty="0" smtClean="0"/>
              <a:t>Если ребенок не может сразу прочитать слог, потренируйте его в чтении слогов (ссылка)</a:t>
            </a:r>
          </a:p>
          <a:p>
            <a:r>
              <a:rPr lang="ru-RU" dirty="0" smtClean="0"/>
              <a:t>Если ребенку  сложно вычленить слоги из слова, можно выделить их сверху карандашом.</a:t>
            </a:r>
          </a:p>
          <a:p>
            <a:r>
              <a:rPr lang="ru-RU" dirty="0" smtClean="0"/>
              <a:t>Следите за тем, чтобы ребенок сразу читал слог вслух, а не проговаривал про себя.</a:t>
            </a:r>
            <a:endParaRPr lang="ru-RU" dirty="0"/>
          </a:p>
        </p:txBody>
      </p:sp>
      <p:sp>
        <p:nvSpPr>
          <p:cNvPr id="8193" name="Rectangle 1"/>
          <p:cNvSpPr>
            <a:spLocks noChangeArrowheads="1"/>
          </p:cNvSpPr>
          <p:nvPr/>
        </p:nvSpPr>
        <p:spPr bwMode="auto">
          <a:xfrm>
            <a:off x="1285852" y="3857628"/>
            <a:ext cx="6143668" cy="741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  бабушки  Маши  был  сад</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20" name="Группа 19"/>
          <p:cNvGrpSpPr/>
          <p:nvPr/>
        </p:nvGrpSpPr>
        <p:grpSpPr>
          <a:xfrm>
            <a:off x="1357290" y="4000504"/>
            <a:ext cx="4919695" cy="328613"/>
            <a:chOff x="1428728" y="3214686"/>
            <a:chExt cx="4919695" cy="328613"/>
          </a:xfrm>
        </p:grpSpPr>
        <p:pic>
          <p:nvPicPr>
            <p:cNvPr id="819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57356" y="3214686"/>
              <a:ext cx="559598" cy="214314"/>
            </a:xfrm>
            <a:prstGeom prst="rect">
              <a:avLst/>
            </a:prstGeom>
            <a:noFill/>
            <a:ln w="9525">
              <a:noFill/>
              <a:miter lim="800000"/>
              <a:headEnd/>
              <a:tailEnd/>
            </a:ln>
            <a:effectLst/>
          </p:spPr>
        </p:pic>
        <p:pic>
          <p:nvPicPr>
            <p:cNvPr id="9"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5984" y="3214686"/>
              <a:ext cx="559598" cy="214314"/>
            </a:xfrm>
            <a:prstGeom prst="rect">
              <a:avLst/>
            </a:prstGeom>
            <a:noFill/>
            <a:ln w="9525">
              <a:noFill/>
              <a:miter lim="800000"/>
              <a:headEnd/>
              <a:tailEnd/>
            </a:ln>
            <a:effectLst/>
          </p:spPr>
        </p:pic>
        <p:pic>
          <p:nvPicPr>
            <p:cNvPr id="1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28926" y="3214686"/>
              <a:ext cx="559598" cy="214314"/>
            </a:xfrm>
            <a:prstGeom prst="rect">
              <a:avLst/>
            </a:prstGeom>
            <a:noFill/>
            <a:ln w="9525">
              <a:noFill/>
              <a:miter lim="800000"/>
              <a:headEnd/>
              <a:tailEnd/>
            </a:ln>
            <a:effectLst/>
          </p:spPr>
        </p:pic>
        <p:pic>
          <p:nvPicPr>
            <p:cNvPr id="11"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868" y="3214686"/>
              <a:ext cx="559598" cy="214314"/>
            </a:xfrm>
            <a:prstGeom prst="rect">
              <a:avLst/>
            </a:prstGeom>
            <a:noFill/>
            <a:ln w="9525">
              <a:noFill/>
              <a:miter lim="800000"/>
              <a:headEnd/>
              <a:tailEnd/>
            </a:ln>
            <a:effectLst/>
          </p:spPr>
        </p:pic>
        <p:pic>
          <p:nvPicPr>
            <p:cNvPr id="12"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43372" y="3214686"/>
              <a:ext cx="559598" cy="214314"/>
            </a:xfrm>
            <a:prstGeom prst="rect">
              <a:avLst/>
            </a:prstGeom>
            <a:noFill/>
            <a:ln w="9525">
              <a:noFill/>
              <a:miter lim="800000"/>
              <a:headEnd/>
              <a:tailEnd/>
            </a:ln>
            <a:effectLst/>
          </p:spPr>
        </p:pic>
        <p:pic>
          <p:nvPicPr>
            <p:cNvPr id="13"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57752" y="3214686"/>
              <a:ext cx="559598" cy="214314"/>
            </a:xfrm>
            <a:prstGeom prst="rect">
              <a:avLst/>
            </a:prstGeom>
            <a:noFill/>
            <a:ln w="9525">
              <a:noFill/>
              <a:miter lim="800000"/>
              <a:headEnd/>
              <a:tailEnd/>
            </a:ln>
            <a:effectLst/>
          </p:spPr>
        </p:pic>
        <p:pic>
          <p:nvPicPr>
            <p:cNvPr id="1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643570" y="3214686"/>
              <a:ext cx="559598" cy="214314"/>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28728" y="3214686"/>
              <a:ext cx="276225" cy="257175"/>
            </a:xfrm>
            <a:prstGeom prst="rect">
              <a:avLst/>
            </a:prstGeom>
            <a:noFill/>
            <a:ln w="9525">
              <a:noFill/>
              <a:miter lim="800000"/>
              <a:headEnd/>
              <a:tailEnd/>
            </a:ln>
            <a:effectLst/>
          </p:spPr>
        </p:pic>
        <p:pic>
          <p:nvPicPr>
            <p:cNvPr id="16"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14612" y="3286124"/>
              <a:ext cx="276225" cy="257175"/>
            </a:xfrm>
            <a:prstGeom prst="rect">
              <a:avLst/>
            </a:prstGeom>
            <a:noFill/>
            <a:ln w="9525">
              <a:noFill/>
              <a:miter lim="800000"/>
              <a:headEnd/>
              <a:tailEnd/>
            </a:ln>
            <a:effectLst/>
          </p:spPr>
        </p:pic>
        <p:pic>
          <p:nvPicPr>
            <p:cNvPr id="1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57818" y="3286124"/>
              <a:ext cx="276225" cy="257175"/>
            </a:xfrm>
            <a:prstGeom prst="rect">
              <a:avLst/>
            </a:prstGeom>
            <a:noFill/>
            <a:ln w="9525">
              <a:noFill/>
              <a:miter lim="800000"/>
              <a:headEnd/>
              <a:tailEnd/>
            </a:ln>
            <a:effectLst/>
          </p:spPr>
        </p:pic>
        <p:pic>
          <p:nvPicPr>
            <p:cNvPr id="18"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72198" y="3286124"/>
              <a:ext cx="276225" cy="257175"/>
            </a:xfrm>
            <a:prstGeom prst="rect">
              <a:avLst/>
            </a:prstGeom>
            <a:noFill/>
            <a:ln w="9525">
              <a:noFill/>
              <a:miter lim="800000"/>
              <a:headEnd/>
              <a:tailEnd/>
            </a:ln>
            <a:effectLst/>
          </p:spPr>
        </p:pic>
      </p:grpSp>
    </p:spTree>
    <p:extLst>
      <p:ext uri="{BB962C8B-B14F-4D97-AF65-F5344CB8AC3E}">
        <p14:creationId xmlns:p14="http://schemas.microsoft.com/office/powerpoint/2010/main" xmlns="" val="90197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3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4414" y="1928802"/>
            <a:ext cx="6993389" cy="52322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ru-RU" sz="2800" dirty="0" smtClean="0"/>
              <a:t>Прочитай текст. Пальчиком веди по строчке.</a:t>
            </a:r>
            <a:endParaRPr lang="ru-RU" sz="2800" dirty="0"/>
          </a:p>
        </p:txBody>
      </p:sp>
      <p:sp>
        <p:nvSpPr>
          <p:cNvPr id="6" name="TextBox 5"/>
          <p:cNvSpPr txBox="1"/>
          <p:nvPr/>
        </p:nvSpPr>
        <p:spPr>
          <a:xfrm>
            <a:off x="1142977" y="642918"/>
            <a:ext cx="7715304" cy="923330"/>
          </a:xfrm>
          <a:prstGeom prst="rect">
            <a:avLst/>
          </a:prstGeom>
          <a:noFill/>
        </p:spPr>
        <p:txBody>
          <a:bodyPr wrap="square" rtlCol="0">
            <a:spAutoFit/>
          </a:bodyPr>
          <a:lstStyle/>
          <a:p>
            <a:r>
              <a:rPr lang="ru-RU" dirty="0" smtClean="0"/>
              <a:t>Попросите ребенка прочитать текст. Следите за тем, чтобы он вел пальчиком по строчке. Следите за тем, чтобы ребенок не повторял слово или слог несколько раз, дочитывал предложение до точки.</a:t>
            </a:r>
            <a:endParaRPr lang="ru-RU" dirty="0"/>
          </a:p>
        </p:txBody>
      </p:sp>
      <p:sp>
        <p:nvSpPr>
          <p:cNvPr id="8193" name="Rectangle 1"/>
          <p:cNvSpPr>
            <a:spLocks noChangeArrowheads="1"/>
          </p:cNvSpPr>
          <p:nvPr/>
        </p:nvSpPr>
        <p:spPr bwMode="auto">
          <a:xfrm>
            <a:off x="1357290" y="3071810"/>
            <a:ext cx="614366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  бабушки  Маши  был  сад</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саду  много  яблок</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Паша  взял  яблоко</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вот  и  вишня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Вишня  кислая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2" name="Группа 19"/>
          <p:cNvGrpSpPr/>
          <p:nvPr/>
        </p:nvGrpSpPr>
        <p:grpSpPr>
          <a:xfrm>
            <a:off x="1428728" y="3214686"/>
            <a:ext cx="4919695" cy="328613"/>
            <a:chOff x="1428728" y="3214686"/>
            <a:chExt cx="4919695" cy="328613"/>
          </a:xfrm>
        </p:grpSpPr>
        <p:pic>
          <p:nvPicPr>
            <p:cNvPr id="819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57356" y="3214686"/>
              <a:ext cx="559598" cy="214314"/>
            </a:xfrm>
            <a:prstGeom prst="rect">
              <a:avLst/>
            </a:prstGeom>
            <a:noFill/>
            <a:ln w="9525">
              <a:noFill/>
              <a:miter lim="800000"/>
              <a:headEnd/>
              <a:tailEnd/>
            </a:ln>
            <a:effectLst/>
          </p:spPr>
        </p:pic>
        <p:pic>
          <p:nvPicPr>
            <p:cNvPr id="9"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5984" y="3214686"/>
              <a:ext cx="559598" cy="214314"/>
            </a:xfrm>
            <a:prstGeom prst="rect">
              <a:avLst/>
            </a:prstGeom>
            <a:noFill/>
            <a:ln w="9525">
              <a:noFill/>
              <a:miter lim="800000"/>
              <a:headEnd/>
              <a:tailEnd/>
            </a:ln>
            <a:effectLst/>
          </p:spPr>
        </p:pic>
        <p:pic>
          <p:nvPicPr>
            <p:cNvPr id="10"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28926" y="3214686"/>
              <a:ext cx="559598" cy="214314"/>
            </a:xfrm>
            <a:prstGeom prst="rect">
              <a:avLst/>
            </a:prstGeom>
            <a:noFill/>
            <a:ln w="9525">
              <a:noFill/>
              <a:miter lim="800000"/>
              <a:headEnd/>
              <a:tailEnd/>
            </a:ln>
            <a:effectLst/>
          </p:spPr>
        </p:pic>
        <p:pic>
          <p:nvPicPr>
            <p:cNvPr id="11"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868" y="3214686"/>
              <a:ext cx="559598" cy="214314"/>
            </a:xfrm>
            <a:prstGeom prst="rect">
              <a:avLst/>
            </a:prstGeom>
            <a:noFill/>
            <a:ln w="9525">
              <a:noFill/>
              <a:miter lim="800000"/>
              <a:headEnd/>
              <a:tailEnd/>
            </a:ln>
            <a:effectLst/>
          </p:spPr>
        </p:pic>
        <p:pic>
          <p:nvPicPr>
            <p:cNvPr id="12"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43372" y="3214686"/>
              <a:ext cx="559598" cy="214314"/>
            </a:xfrm>
            <a:prstGeom prst="rect">
              <a:avLst/>
            </a:prstGeom>
            <a:noFill/>
            <a:ln w="9525">
              <a:noFill/>
              <a:miter lim="800000"/>
              <a:headEnd/>
              <a:tailEnd/>
            </a:ln>
            <a:effectLst/>
          </p:spPr>
        </p:pic>
        <p:pic>
          <p:nvPicPr>
            <p:cNvPr id="13"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57752" y="3214686"/>
              <a:ext cx="559598" cy="214314"/>
            </a:xfrm>
            <a:prstGeom prst="rect">
              <a:avLst/>
            </a:prstGeom>
            <a:noFill/>
            <a:ln w="9525">
              <a:noFill/>
              <a:miter lim="800000"/>
              <a:headEnd/>
              <a:tailEnd/>
            </a:ln>
            <a:effectLst/>
          </p:spPr>
        </p:pic>
        <p:pic>
          <p:nvPicPr>
            <p:cNvPr id="14"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643570" y="3214686"/>
              <a:ext cx="559598" cy="214314"/>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28728" y="3214686"/>
              <a:ext cx="276225" cy="257175"/>
            </a:xfrm>
            <a:prstGeom prst="rect">
              <a:avLst/>
            </a:prstGeom>
            <a:noFill/>
            <a:ln w="9525">
              <a:noFill/>
              <a:miter lim="800000"/>
              <a:headEnd/>
              <a:tailEnd/>
            </a:ln>
            <a:effectLst/>
          </p:spPr>
        </p:pic>
        <p:pic>
          <p:nvPicPr>
            <p:cNvPr id="16"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14612" y="3286124"/>
              <a:ext cx="276225" cy="257175"/>
            </a:xfrm>
            <a:prstGeom prst="rect">
              <a:avLst/>
            </a:prstGeom>
            <a:noFill/>
            <a:ln w="9525">
              <a:noFill/>
              <a:miter lim="800000"/>
              <a:headEnd/>
              <a:tailEnd/>
            </a:ln>
            <a:effectLst/>
          </p:spPr>
        </p:pic>
        <p:pic>
          <p:nvPicPr>
            <p:cNvPr id="1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57818" y="3286124"/>
              <a:ext cx="276225" cy="257175"/>
            </a:xfrm>
            <a:prstGeom prst="rect">
              <a:avLst/>
            </a:prstGeom>
            <a:noFill/>
            <a:ln w="9525">
              <a:noFill/>
              <a:miter lim="800000"/>
              <a:headEnd/>
              <a:tailEnd/>
            </a:ln>
            <a:effectLst/>
          </p:spPr>
        </p:pic>
        <p:pic>
          <p:nvPicPr>
            <p:cNvPr id="18"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072198" y="3286124"/>
              <a:ext cx="276225" cy="257175"/>
            </a:xfrm>
            <a:prstGeom prst="rect">
              <a:avLst/>
            </a:prstGeom>
            <a:noFill/>
            <a:ln w="9525">
              <a:noFill/>
              <a:miter lim="800000"/>
              <a:headEnd/>
              <a:tailEnd/>
            </a:ln>
            <a:effectLst/>
          </p:spPr>
        </p:pic>
      </p:grpSp>
      <p:pic>
        <p:nvPicPr>
          <p:cNvPr id="8197" name="Picture 5" descr="http://icons.iconarchive.com/icons/iconsmind/outline/512/One-Finger-icon.png"/>
          <p:cNvPicPr>
            <a:picLocks noChangeAspect="1" noChangeArrowheads="1"/>
          </p:cNvPicPr>
          <p:nvPr/>
        </p:nvPicPr>
        <p:blipFill>
          <a:blip r:embed="rId4" cstate="print"/>
          <a:srcRect/>
          <a:stretch>
            <a:fillRect/>
          </a:stretch>
        </p:blipFill>
        <p:spPr bwMode="auto">
          <a:xfrm>
            <a:off x="1428728" y="3643314"/>
            <a:ext cx="500066" cy="500066"/>
          </a:xfrm>
          <a:prstGeom prst="rect">
            <a:avLst/>
          </a:prstGeom>
          <a:noFill/>
        </p:spPr>
      </p:pic>
      <p:pic>
        <p:nvPicPr>
          <p:cNvPr id="22" name="Picture 5" descr="http://icons.iconarchive.com/icons/iconsmind/outline/512/One-Finger-icon.png"/>
          <p:cNvPicPr>
            <a:picLocks noChangeAspect="1" noChangeArrowheads="1"/>
          </p:cNvPicPr>
          <p:nvPr/>
        </p:nvPicPr>
        <p:blipFill>
          <a:blip r:embed="rId4" cstate="print"/>
          <a:srcRect/>
          <a:stretch>
            <a:fillRect/>
          </a:stretch>
        </p:blipFill>
        <p:spPr bwMode="auto">
          <a:xfrm>
            <a:off x="1357290" y="4357694"/>
            <a:ext cx="500066" cy="500066"/>
          </a:xfrm>
          <a:prstGeom prst="rect">
            <a:avLst/>
          </a:prstGeom>
          <a:noFill/>
        </p:spPr>
      </p:pic>
      <p:pic>
        <p:nvPicPr>
          <p:cNvPr id="23" name="Picture 5" descr="http://icons.iconarchive.com/icons/iconsmind/outline/512/One-Finger-icon.png"/>
          <p:cNvPicPr>
            <a:picLocks noChangeAspect="1" noChangeArrowheads="1"/>
          </p:cNvPicPr>
          <p:nvPr/>
        </p:nvPicPr>
        <p:blipFill>
          <a:blip r:embed="rId4" cstate="print"/>
          <a:srcRect/>
          <a:stretch>
            <a:fillRect/>
          </a:stretch>
        </p:blipFill>
        <p:spPr bwMode="auto">
          <a:xfrm>
            <a:off x="1357290" y="5143512"/>
            <a:ext cx="500066" cy="500066"/>
          </a:xfrm>
          <a:prstGeom prst="rect">
            <a:avLst/>
          </a:prstGeom>
          <a:noFill/>
        </p:spPr>
      </p:pic>
      <p:pic>
        <p:nvPicPr>
          <p:cNvPr id="24" name="Picture 5" descr="http://icons.iconarchive.com/icons/iconsmind/outline/512/One-Finger-icon.png"/>
          <p:cNvPicPr>
            <a:picLocks noChangeAspect="1" noChangeArrowheads="1"/>
          </p:cNvPicPr>
          <p:nvPr/>
        </p:nvPicPr>
        <p:blipFill>
          <a:blip r:embed="rId4" cstate="print"/>
          <a:srcRect/>
          <a:stretch>
            <a:fillRect/>
          </a:stretch>
        </p:blipFill>
        <p:spPr bwMode="auto">
          <a:xfrm>
            <a:off x="1357290" y="5929330"/>
            <a:ext cx="500066" cy="500066"/>
          </a:xfrm>
          <a:prstGeom prst="rect">
            <a:avLst/>
          </a:prstGeom>
          <a:noFill/>
        </p:spPr>
      </p:pic>
      <p:pic>
        <p:nvPicPr>
          <p:cNvPr id="25" name="Picture 5" descr="http://icons.iconarchive.com/icons/iconsmind/outline/512/One-Finger-icon.png"/>
          <p:cNvPicPr>
            <a:picLocks noChangeAspect="1" noChangeArrowheads="1"/>
          </p:cNvPicPr>
          <p:nvPr/>
        </p:nvPicPr>
        <p:blipFill>
          <a:blip r:embed="rId4" cstate="print"/>
          <a:srcRect/>
          <a:stretch>
            <a:fillRect/>
          </a:stretch>
        </p:blipFill>
        <p:spPr bwMode="auto">
          <a:xfrm>
            <a:off x="4429124" y="5929330"/>
            <a:ext cx="500066" cy="500066"/>
          </a:xfrm>
          <a:prstGeom prst="rect">
            <a:avLst/>
          </a:prstGeom>
          <a:noFill/>
        </p:spPr>
      </p:pic>
    </p:spTree>
    <p:extLst>
      <p:ext uri="{BB962C8B-B14F-4D97-AF65-F5344CB8AC3E}">
        <p14:creationId xmlns:p14="http://schemas.microsoft.com/office/powerpoint/2010/main" xmlns="" val="90197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3" presetClass="path" presetSubtype="0" accel="50000" decel="50000" fill="hold" nodeType="clickEffect">
                                  <p:stCondLst>
                                    <p:cond delay="0"/>
                                  </p:stCondLst>
                                  <p:childTnLst>
                                    <p:animMotion origin="layout" path="M 3.05556E-6 -2.59259E-6 L 0.52118 -0.00463 " pathEditMode="relative" rAng="0" ptsTypes="AA">
                                      <p:cBhvr>
                                        <p:cTn id="11" dur="5000" fill="hold"/>
                                        <p:tgtEl>
                                          <p:spTgt spid="8197"/>
                                        </p:tgtEl>
                                        <p:attrNameLst>
                                          <p:attrName>ppt_x</p:attrName>
                                          <p:attrName>ppt_y</p:attrName>
                                        </p:attrNameLst>
                                      </p:cBhvr>
                                      <p:rCtr x="261" y="-2"/>
                                    </p:animMotion>
                                  </p:childTnLst>
                                </p:cTn>
                              </p:par>
                            </p:childTnLst>
                          </p:cTn>
                        </p:par>
                        <p:par>
                          <p:cTn id="12" fill="hold">
                            <p:stCondLst>
                              <p:cond delay="5000"/>
                            </p:stCondLst>
                            <p:childTnLst>
                              <p:par>
                                <p:cTn id="13" presetID="1" presetClass="exit" presetSubtype="0" fill="hold" nodeType="afterEffect">
                                  <p:stCondLst>
                                    <p:cond delay="0"/>
                                  </p:stCondLst>
                                  <p:childTnLst>
                                    <p:set>
                                      <p:cBhvr>
                                        <p:cTn id="14" dur="1" fill="hold">
                                          <p:stCondLst>
                                            <p:cond delay="0"/>
                                          </p:stCondLst>
                                        </p:cTn>
                                        <p:tgtEl>
                                          <p:spTgt spid="8197"/>
                                        </p:tgtEl>
                                        <p:attrNameLst>
                                          <p:attrName>style.visibility</p:attrName>
                                        </p:attrNameLst>
                                      </p:cBhvr>
                                      <p:to>
                                        <p:strVal val="hidden"/>
                                      </p:to>
                                    </p:set>
                                  </p:childTnLst>
                                </p:cTn>
                              </p:par>
                              <p:par>
                                <p:cTn id="15" presetID="10"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63" presetClass="path" presetSubtype="0" accel="50000" decel="50000" fill="hold" nodeType="clickEffect">
                                  <p:stCondLst>
                                    <p:cond delay="0"/>
                                  </p:stCondLst>
                                  <p:childTnLst>
                                    <p:animMotion origin="layout" path="M -4.44444E-6 7.40741E-7 L 0.38733 -0.0037 " pathEditMode="relative" rAng="0" ptsTypes="AA">
                                      <p:cBhvr>
                                        <p:cTn id="21" dur="5000" fill="hold"/>
                                        <p:tgtEl>
                                          <p:spTgt spid="22"/>
                                        </p:tgtEl>
                                        <p:attrNameLst>
                                          <p:attrName>ppt_x</p:attrName>
                                          <p:attrName>ppt_y</p:attrName>
                                        </p:attrNameLst>
                                      </p:cBhvr>
                                      <p:rCtr x="194" y="-2"/>
                                    </p:animMotion>
                                  </p:childTnLst>
                                </p:cTn>
                              </p:par>
                            </p:childTnLst>
                          </p:cTn>
                        </p:par>
                        <p:par>
                          <p:cTn id="22" fill="hold">
                            <p:stCondLst>
                              <p:cond delay="5000"/>
                            </p:stCondLst>
                            <p:childTnLst>
                              <p:par>
                                <p:cTn id="23" presetID="1" presetClass="exit" presetSubtype="0" fill="hold" nodeType="afterEffect">
                                  <p:stCondLst>
                                    <p:cond delay="0"/>
                                  </p:stCondLst>
                                  <p:childTnLst>
                                    <p:set>
                                      <p:cBhvr>
                                        <p:cTn id="24" dur="1" fill="hold">
                                          <p:stCondLst>
                                            <p:cond delay="0"/>
                                          </p:stCondLst>
                                        </p:cTn>
                                        <p:tgtEl>
                                          <p:spTgt spid="22"/>
                                        </p:tgtEl>
                                        <p:attrNameLst>
                                          <p:attrName>style.visibility</p:attrName>
                                        </p:attrNameLst>
                                      </p:cBhvr>
                                      <p:to>
                                        <p:strVal val="hidden"/>
                                      </p:to>
                                    </p:set>
                                  </p:childTnLst>
                                </p:cTn>
                              </p:par>
                              <p:par>
                                <p:cTn id="25" presetID="10"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63" presetClass="path" presetSubtype="0" accel="50000" decel="50000" fill="hold" nodeType="clickEffect">
                                  <p:stCondLst>
                                    <p:cond delay="0"/>
                                  </p:stCondLst>
                                  <p:childTnLst>
                                    <p:animMotion origin="layout" path="M -4.44444E-6 -2.59259E-6 L 0.34011 -0.00278 " pathEditMode="relative" rAng="0" ptsTypes="AA">
                                      <p:cBhvr>
                                        <p:cTn id="31" dur="5000" fill="hold"/>
                                        <p:tgtEl>
                                          <p:spTgt spid="23"/>
                                        </p:tgtEl>
                                        <p:attrNameLst>
                                          <p:attrName>ppt_x</p:attrName>
                                          <p:attrName>ppt_y</p:attrName>
                                        </p:attrNameLst>
                                      </p:cBhvr>
                                      <p:rCtr x="170" y="-1"/>
                                    </p:animMotion>
                                  </p:childTnLst>
                                </p:cTn>
                              </p:par>
                            </p:childTnLst>
                          </p:cTn>
                        </p:par>
                        <p:par>
                          <p:cTn id="32" fill="hold">
                            <p:stCondLst>
                              <p:cond delay="5000"/>
                            </p:stCondLst>
                            <p:childTnLst>
                              <p:par>
                                <p:cTn id="33" presetID="1" presetClass="exit" presetSubtype="0" fill="hold" nodeType="afterEffect">
                                  <p:stCondLst>
                                    <p:cond delay="0"/>
                                  </p:stCondLst>
                                  <p:childTnLst>
                                    <p:set>
                                      <p:cBhvr>
                                        <p:cTn id="34" dur="1" fill="hold">
                                          <p:stCondLst>
                                            <p:cond delay="0"/>
                                          </p:stCondLst>
                                        </p:cTn>
                                        <p:tgtEl>
                                          <p:spTgt spid="23"/>
                                        </p:tgtEl>
                                        <p:attrNameLst>
                                          <p:attrName>style.visibility</p:attrName>
                                        </p:attrNameLst>
                                      </p:cBhvr>
                                      <p:to>
                                        <p:strVal val="hidden"/>
                                      </p:to>
                                    </p:set>
                                  </p:childTnLst>
                                </p:cTn>
                              </p:par>
                              <p:par>
                                <p:cTn id="35" presetID="10"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63" presetClass="path" presetSubtype="0" accel="50000" decel="50000" fill="hold" nodeType="clickEffect">
                                  <p:stCondLst>
                                    <p:cond delay="0"/>
                                  </p:stCondLst>
                                  <p:childTnLst>
                                    <p:animMotion origin="layout" path="M -4.44444E-6 4.07407E-6 L 0.2849 -0.00186 " pathEditMode="relative" rAng="0" ptsTypes="AA">
                                      <p:cBhvr>
                                        <p:cTn id="41" dur="5000" fill="hold"/>
                                        <p:tgtEl>
                                          <p:spTgt spid="24"/>
                                        </p:tgtEl>
                                        <p:attrNameLst>
                                          <p:attrName>ppt_x</p:attrName>
                                          <p:attrName>ppt_y</p:attrName>
                                        </p:attrNameLst>
                                      </p:cBhvr>
                                      <p:rCtr x="142" y="-1"/>
                                    </p:animMotion>
                                  </p:childTnLst>
                                </p:cTn>
                              </p:par>
                            </p:childTnLst>
                          </p:cTn>
                        </p:par>
                        <p:par>
                          <p:cTn id="42" fill="hold">
                            <p:stCondLst>
                              <p:cond delay="5000"/>
                            </p:stCondLst>
                            <p:childTnLst>
                              <p:par>
                                <p:cTn id="43" presetID="1" presetClass="exit" presetSubtype="0" fill="hold" nodeType="afterEffect">
                                  <p:stCondLst>
                                    <p:cond delay="0"/>
                                  </p:stCondLst>
                                  <p:childTnLst>
                                    <p:set>
                                      <p:cBhvr>
                                        <p:cTn id="44" dur="1" fill="hold">
                                          <p:stCondLst>
                                            <p:cond delay="0"/>
                                          </p:stCondLst>
                                        </p:cTn>
                                        <p:tgtEl>
                                          <p:spTgt spid="24"/>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63" presetClass="path" presetSubtype="0" accel="50000" decel="50000" fill="hold" nodeType="clickEffect">
                                  <p:stCondLst>
                                    <p:cond delay="0"/>
                                  </p:stCondLst>
                                  <p:childTnLst>
                                    <p:animMotion origin="layout" path="M -1.94444E-6 4.07407E-6 L 0.26406 -0.00186 " pathEditMode="relative" rAng="0" ptsTypes="AA">
                                      <p:cBhvr>
                                        <p:cTn id="51" dur="5000" fill="hold"/>
                                        <p:tgtEl>
                                          <p:spTgt spid="25"/>
                                        </p:tgtEl>
                                        <p:attrNameLst>
                                          <p:attrName>ppt_x</p:attrName>
                                          <p:attrName>ppt_y</p:attrName>
                                        </p:attrNameLst>
                                      </p:cBhvr>
                                      <p:rCtr x="132"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2910" y="2214554"/>
            <a:ext cx="7935827" cy="954107"/>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algn="ctr"/>
            <a:r>
              <a:rPr lang="ru-RU" sz="2800" dirty="0" smtClean="0"/>
              <a:t>Расскажи, что ты прочитал. Что было у бабушки?</a:t>
            </a:r>
          </a:p>
          <a:p>
            <a:pPr algn="ctr"/>
            <a:r>
              <a:rPr lang="ru-RU" sz="2800" dirty="0" smtClean="0"/>
              <a:t>Чего много в саду? Кто взял яблоко? Какая вишня?</a:t>
            </a:r>
            <a:endParaRPr lang="ru-RU" sz="2800" dirty="0"/>
          </a:p>
        </p:txBody>
      </p:sp>
      <p:sp>
        <p:nvSpPr>
          <p:cNvPr id="6" name="TextBox 5"/>
          <p:cNvSpPr txBox="1"/>
          <p:nvPr/>
        </p:nvSpPr>
        <p:spPr>
          <a:xfrm>
            <a:off x="642910" y="357166"/>
            <a:ext cx="7715304" cy="1754326"/>
          </a:xfrm>
          <a:prstGeom prst="rect">
            <a:avLst/>
          </a:prstGeom>
          <a:noFill/>
        </p:spPr>
        <p:txBody>
          <a:bodyPr wrap="square" rtlCol="0">
            <a:spAutoFit/>
          </a:bodyPr>
          <a:lstStyle/>
          <a:p>
            <a:r>
              <a:rPr lang="ru-RU" dirty="0" smtClean="0"/>
              <a:t>Попросите ребенка рассказать, что он прочитал. Не обязательно рассказывать дословно и близко к тексту. Ребенок должен понять смысл.</a:t>
            </a:r>
          </a:p>
          <a:p>
            <a:r>
              <a:rPr lang="ru-RU" dirty="0" smtClean="0"/>
              <a:t>Если ребенок читает медленно,  попросите прочитать, а затем повторить каждое предложение. </a:t>
            </a:r>
          </a:p>
          <a:p>
            <a:r>
              <a:rPr lang="ru-RU" dirty="0" smtClean="0"/>
              <a:t>Для облегчения понимания используйте картинки. Задавайте наводящие вопросы. Придумайте название рассказа.</a:t>
            </a:r>
            <a:endParaRPr lang="ru-RU" dirty="0"/>
          </a:p>
        </p:txBody>
      </p:sp>
      <p:sp>
        <p:nvSpPr>
          <p:cNvPr id="8193" name="Rectangle 1"/>
          <p:cNvSpPr>
            <a:spLocks noChangeArrowheads="1"/>
          </p:cNvSpPr>
          <p:nvPr/>
        </p:nvSpPr>
        <p:spPr bwMode="auto">
          <a:xfrm>
            <a:off x="642910" y="3143248"/>
            <a:ext cx="614366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  бабушки  Маши  был  сад</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саду  много  яблок</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Паша  взял  яблоко</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вот  и  вишня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Вишня  кислая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22530" name="Picture 2" descr="http://images.easyfreeclipart.com/465/fruit-garden-stock-vector-57793198-shutterstock-465526.jpg"/>
          <p:cNvPicPr>
            <a:picLocks noChangeAspect="1" noChangeArrowheads="1"/>
          </p:cNvPicPr>
          <p:nvPr/>
        </p:nvPicPr>
        <p:blipFill>
          <a:blip r:embed="rId2"/>
          <a:srcRect l="6667" t="16760" r="6666" b="24580"/>
          <a:stretch>
            <a:fillRect/>
          </a:stretch>
        </p:blipFill>
        <p:spPr bwMode="auto">
          <a:xfrm>
            <a:off x="6429388" y="3500438"/>
            <a:ext cx="2520741" cy="1357322"/>
          </a:xfrm>
          <a:prstGeom prst="rect">
            <a:avLst/>
          </a:prstGeom>
          <a:noFill/>
        </p:spPr>
      </p:pic>
      <p:pic>
        <p:nvPicPr>
          <p:cNvPr id="22532" name="Picture 4" descr="https://im0-tub-ru.yandex.net/i?id=a5082d2bf238382addb180558acf3f8f-l&amp;n=1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00628" y="3786190"/>
            <a:ext cx="1571612" cy="1571612"/>
          </a:xfrm>
          <a:prstGeom prst="rect">
            <a:avLst/>
          </a:prstGeom>
          <a:noFill/>
        </p:spPr>
      </p:pic>
      <p:pic>
        <p:nvPicPr>
          <p:cNvPr id="22534" name="Picture 6" descr="http://www.clipartbest.com/cliparts/RiG/K8A/RiGK8A6LT.gif"/>
          <p:cNvPicPr>
            <a:picLocks noChangeAspect="1" noChangeArrowheads="1"/>
          </p:cNvPicPr>
          <p:nvPr/>
        </p:nvPicPr>
        <p:blipFill>
          <a:blip r:embed="rId4"/>
          <a:srcRect/>
          <a:stretch>
            <a:fillRect/>
          </a:stretch>
        </p:blipFill>
        <p:spPr bwMode="auto">
          <a:xfrm>
            <a:off x="6858016" y="5072074"/>
            <a:ext cx="924425" cy="1000132"/>
          </a:xfrm>
          <a:prstGeom prst="rect">
            <a:avLst/>
          </a:prstGeom>
          <a:noFill/>
        </p:spPr>
      </p:pic>
      <p:pic>
        <p:nvPicPr>
          <p:cNvPr id="22536" name="Picture 8" descr="http://cliparts.co/cliparts/8T6/8jr/8T68jr7TE.png"/>
          <p:cNvPicPr>
            <a:picLocks noChangeAspect="1" noChangeArrowheads="1"/>
          </p:cNvPicPr>
          <p:nvPr/>
        </p:nvPicPr>
        <p:blipFill>
          <a:blip r:embed="rId5" cstate="print"/>
          <a:srcRect l="4545" r="13638"/>
          <a:stretch>
            <a:fillRect/>
          </a:stretch>
        </p:blipFill>
        <p:spPr bwMode="auto">
          <a:xfrm>
            <a:off x="7858148" y="5000636"/>
            <a:ext cx="1285852" cy="1571636"/>
          </a:xfrm>
          <a:prstGeom prst="rect">
            <a:avLst/>
          </a:prstGeom>
          <a:noFill/>
        </p:spPr>
      </p:pic>
    </p:spTree>
    <p:extLst>
      <p:ext uri="{BB962C8B-B14F-4D97-AF65-F5344CB8AC3E}">
        <p14:creationId xmlns:p14="http://schemas.microsoft.com/office/powerpoint/2010/main" xmlns="" val="90197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82" y="1571612"/>
            <a:ext cx="8572560" cy="181588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800" dirty="0" smtClean="0"/>
              <a:t>Сосчитай, сколько в тексте предложений.</a:t>
            </a:r>
          </a:p>
          <a:p>
            <a:r>
              <a:rPr lang="ru-RU" sz="2800" dirty="0" smtClean="0"/>
              <a:t>Пальчиком веди по строчке. Останавливайся там, </a:t>
            </a:r>
          </a:p>
          <a:p>
            <a:r>
              <a:rPr lang="ru-RU" sz="2800" dirty="0" smtClean="0"/>
              <a:t>где точка. Считай: один, два, три, четыре, пять. </a:t>
            </a:r>
          </a:p>
          <a:p>
            <a:r>
              <a:rPr lang="ru-RU" sz="2800" dirty="0" smtClean="0"/>
              <a:t>В тексте 5 предложений.</a:t>
            </a:r>
            <a:endParaRPr lang="ru-RU" sz="2800" dirty="0"/>
          </a:p>
        </p:txBody>
      </p:sp>
      <p:sp>
        <p:nvSpPr>
          <p:cNvPr id="6" name="TextBox 5"/>
          <p:cNvSpPr txBox="1"/>
          <p:nvPr/>
        </p:nvSpPr>
        <p:spPr>
          <a:xfrm>
            <a:off x="357158" y="214290"/>
            <a:ext cx="8358246" cy="1200329"/>
          </a:xfrm>
          <a:prstGeom prst="rect">
            <a:avLst/>
          </a:prstGeom>
          <a:noFill/>
        </p:spPr>
        <p:txBody>
          <a:bodyPr wrap="square" rtlCol="0">
            <a:spAutoFit/>
          </a:bodyPr>
          <a:lstStyle/>
          <a:p>
            <a:r>
              <a:rPr lang="ru-RU" dirty="0" smtClean="0"/>
              <a:t>Попросите ребенка сосчитать, сколько в тексте предложений.</a:t>
            </a:r>
          </a:p>
          <a:p>
            <a:r>
              <a:rPr lang="ru-RU" dirty="0" smtClean="0"/>
              <a:t>Это нужно для того, чтобы ребенок выделял предложение при чтении, понимал его смысл. Впоследствии ребенок будет интонационно оформлять предложение при чтении. Для этого он должен четко видеть его границы.</a:t>
            </a:r>
            <a:endParaRPr lang="ru-RU" dirty="0"/>
          </a:p>
        </p:txBody>
      </p:sp>
      <p:sp>
        <p:nvSpPr>
          <p:cNvPr id="8193" name="Rectangle 1"/>
          <p:cNvSpPr>
            <a:spLocks noChangeArrowheads="1"/>
          </p:cNvSpPr>
          <p:nvPr/>
        </p:nvSpPr>
        <p:spPr bwMode="auto">
          <a:xfrm>
            <a:off x="1357290" y="3429000"/>
            <a:ext cx="692948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  бабушки  Маши  был  сад</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саду  много  яблок</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Паша  взял  яблоко</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вот  и  вишня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Вишня  кислая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8197"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1357290" y="4000504"/>
            <a:ext cx="500066" cy="500066"/>
          </a:xfrm>
          <a:prstGeom prst="rect">
            <a:avLst/>
          </a:prstGeom>
          <a:noFill/>
        </p:spPr>
      </p:pic>
      <p:pic>
        <p:nvPicPr>
          <p:cNvPr id="22"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1357290" y="4786322"/>
            <a:ext cx="500066" cy="500066"/>
          </a:xfrm>
          <a:prstGeom prst="rect">
            <a:avLst/>
          </a:prstGeom>
          <a:noFill/>
        </p:spPr>
      </p:pic>
      <p:pic>
        <p:nvPicPr>
          <p:cNvPr id="23"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1357290" y="5500702"/>
            <a:ext cx="500066" cy="500066"/>
          </a:xfrm>
          <a:prstGeom prst="rect">
            <a:avLst/>
          </a:prstGeom>
          <a:noFill/>
        </p:spPr>
      </p:pic>
      <p:pic>
        <p:nvPicPr>
          <p:cNvPr id="24"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1357290" y="6215082"/>
            <a:ext cx="500066" cy="500066"/>
          </a:xfrm>
          <a:prstGeom prst="rect">
            <a:avLst/>
          </a:prstGeom>
          <a:noFill/>
        </p:spPr>
      </p:pic>
      <p:pic>
        <p:nvPicPr>
          <p:cNvPr id="25"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4643438" y="6215082"/>
            <a:ext cx="500066" cy="500066"/>
          </a:xfrm>
          <a:prstGeom prst="rect">
            <a:avLst/>
          </a:prstGeom>
          <a:noFill/>
        </p:spPr>
      </p:pic>
      <p:sp>
        <p:nvSpPr>
          <p:cNvPr id="11" name="TextBox 10"/>
          <p:cNvSpPr txBox="1"/>
          <p:nvPr/>
        </p:nvSpPr>
        <p:spPr>
          <a:xfrm>
            <a:off x="6572264" y="3643314"/>
            <a:ext cx="393056" cy="584775"/>
          </a:xfrm>
          <a:prstGeom prst="rect">
            <a:avLst/>
          </a:prstGeom>
          <a:noFill/>
        </p:spPr>
        <p:txBody>
          <a:bodyPr wrap="none" rtlCol="0">
            <a:spAutoFit/>
          </a:bodyPr>
          <a:lstStyle/>
          <a:p>
            <a:r>
              <a:rPr lang="ru-RU" sz="3200" b="1" dirty="0" smtClean="0">
                <a:solidFill>
                  <a:srgbClr val="00B050"/>
                </a:solidFill>
              </a:rPr>
              <a:t>1</a:t>
            </a:r>
            <a:endParaRPr lang="ru-RU" sz="3200" b="1" dirty="0">
              <a:solidFill>
                <a:srgbClr val="00B050"/>
              </a:solidFill>
            </a:endParaRPr>
          </a:p>
        </p:txBody>
      </p:sp>
      <p:sp>
        <p:nvSpPr>
          <p:cNvPr id="12" name="TextBox 11"/>
          <p:cNvSpPr txBox="1"/>
          <p:nvPr/>
        </p:nvSpPr>
        <p:spPr>
          <a:xfrm>
            <a:off x="5286380" y="4357694"/>
            <a:ext cx="393056" cy="584775"/>
          </a:xfrm>
          <a:prstGeom prst="rect">
            <a:avLst/>
          </a:prstGeom>
          <a:noFill/>
        </p:spPr>
        <p:txBody>
          <a:bodyPr wrap="none" rtlCol="0">
            <a:spAutoFit/>
          </a:bodyPr>
          <a:lstStyle/>
          <a:p>
            <a:r>
              <a:rPr lang="ru-RU" sz="3200" b="1" dirty="0" smtClean="0">
                <a:solidFill>
                  <a:srgbClr val="00B050"/>
                </a:solidFill>
              </a:rPr>
              <a:t>2</a:t>
            </a:r>
            <a:endParaRPr lang="ru-RU" sz="3200" b="1" dirty="0">
              <a:solidFill>
                <a:srgbClr val="00B050"/>
              </a:solidFill>
            </a:endParaRPr>
          </a:p>
        </p:txBody>
      </p:sp>
      <p:sp>
        <p:nvSpPr>
          <p:cNvPr id="13" name="TextBox 12"/>
          <p:cNvSpPr txBox="1"/>
          <p:nvPr/>
        </p:nvSpPr>
        <p:spPr>
          <a:xfrm>
            <a:off x="4929190" y="5143512"/>
            <a:ext cx="393056" cy="584775"/>
          </a:xfrm>
          <a:prstGeom prst="rect">
            <a:avLst/>
          </a:prstGeom>
          <a:noFill/>
        </p:spPr>
        <p:txBody>
          <a:bodyPr wrap="none" rtlCol="0">
            <a:spAutoFit/>
          </a:bodyPr>
          <a:lstStyle/>
          <a:p>
            <a:r>
              <a:rPr lang="ru-RU" sz="3200" b="1" dirty="0" smtClean="0">
                <a:solidFill>
                  <a:srgbClr val="00B050"/>
                </a:solidFill>
              </a:rPr>
              <a:t>3</a:t>
            </a:r>
            <a:endParaRPr lang="ru-RU" sz="3200" b="1" dirty="0">
              <a:solidFill>
                <a:srgbClr val="00B050"/>
              </a:solidFill>
            </a:endParaRPr>
          </a:p>
        </p:txBody>
      </p:sp>
      <p:sp>
        <p:nvSpPr>
          <p:cNvPr id="14" name="TextBox 13"/>
          <p:cNvSpPr txBox="1"/>
          <p:nvPr/>
        </p:nvSpPr>
        <p:spPr>
          <a:xfrm>
            <a:off x="4286248" y="5786454"/>
            <a:ext cx="393056" cy="584775"/>
          </a:xfrm>
          <a:prstGeom prst="rect">
            <a:avLst/>
          </a:prstGeom>
          <a:noFill/>
        </p:spPr>
        <p:txBody>
          <a:bodyPr wrap="none" rtlCol="0">
            <a:spAutoFit/>
          </a:bodyPr>
          <a:lstStyle/>
          <a:p>
            <a:r>
              <a:rPr lang="ru-RU" sz="3200" b="1" dirty="0" smtClean="0">
                <a:solidFill>
                  <a:srgbClr val="00B050"/>
                </a:solidFill>
              </a:rPr>
              <a:t>4</a:t>
            </a:r>
            <a:endParaRPr lang="ru-RU" sz="3200" b="1" dirty="0">
              <a:solidFill>
                <a:srgbClr val="00B050"/>
              </a:solidFill>
            </a:endParaRPr>
          </a:p>
        </p:txBody>
      </p:sp>
      <p:sp>
        <p:nvSpPr>
          <p:cNvPr id="15" name="TextBox 14"/>
          <p:cNvSpPr txBox="1"/>
          <p:nvPr/>
        </p:nvSpPr>
        <p:spPr>
          <a:xfrm>
            <a:off x="7500958" y="5786454"/>
            <a:ext cx="393056" cy="584775"/>
          </a:xfrm>
          <a:prstGeom prst="rect">
            <a:avLst/>
          </a:prstGeom>
          <a:noFill/>
        </p:spPr>
        <p:txBody>
          <a:bodyPr wrap="none" rtlCol="0">
            <a:spAutoFit/>
          </a:bodyPr>
          <a:lstStyle/>
          <a:p>
            <a:r>
              <a:rPr lang="ru-RU" sz="3200" b="1" dirty="0" smtClean="0">
                <a:solidFill>
                  <a:srgbClr val="00B050"/>
                </a:solidFill>
              </a:rPr>
              <a:t>5</a:t>
            </a:r>
            <a:endParaRPr lang="ru-RU" sz="3200" b="1" dirty="0">
              <a:solidFill>
                <a:srgbClr val="00B050"/>
              </a:solidFill>
            </a:endParaRPr>
          </a:p>
        </p:txBody>
      </p:sp>
    </p:spTree>
    <p:extLst>
      <p:ext uri="{BB962C8B-B14F-4D97-AF65-F5344CB8AC3E}">
        <p14:creationId xmlns:p14="http://schemas.microsoft.com/office/powerpoint/2010/main" xmlns="" val="90197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05556E-6 -2.59259E-6 L 0.52118 -0.00463 " pathEditMode="relative" rAng="0" ptsTypes="AA">
                                      <p:cBhvr>
                                        <p:cTn id="6" dur="5000" fill="hold"/>
                                        <p:tgtEl>
                                          <p:spTgt spid="8197"/>
                                        </p:tgtEl>
                                        <p:attrNameLst>
                                          <p:attrName>ppt_x</p:attrName>
                                          <p:attrName>ppt_y</p:attrName>
                                        </p:attrNameLst>
                                      </p:cBhvr>
                                      <p:rCtr x="261" y="-2"/>
                                    </p:animMotion>
                                  </p:childTnLst>
                                </p:cTn>
                              </p:par>
                            </p:childTnLst>
                          </p:cTn>
                        </p:par>
                        <p:par>
                          <p:cTn id="7" fill="hold">
                            <p:stCondLst>
                              <p:cond delay="5000"/>
                            </p:stCondLst>
                            <p:childTnLst>
                              <p:par>
                                <p:cTn id="8" presetID="1" presetClass="exit" presetSubtype="0" fill="hold" nodeType="afterEffect">
                                  <p:stCondLst>
                                    <p:cond delay="0"/>
                                  </p:stCondLst>
                                  <p:childTnLst>
                                    <p:set>
                                      <p:cBhvr>
                                        <p:cTn id="9" dur="1" fill="hold">
                                          <p:stCondLst>
                                            <p:cond delay="0"/>
                                          </p:stCondLst>
                                        </p:cTn>
                                        <p:tgtEl>
                                          <p:spTgt spid="8197"/>
                                        </p:tgtEl>
                                        <p:attrNameLst>
                                          <p:attrName>style.visibility</p:attrName>
                                        </p:attrNameLst>
                                      </p:cBhvr>
                                      <p:to>
                                        <p:strVal val="hidden"/>
                                      </p:to>
                                    </p:set>
                                  </p:childTnLst>
                                </p:cTn>
                              </p:par>
                            </p:childTnLst>
                          </p:cTn>
                        </p:par>
                        <p:par>
                          <p:cTn id="10" fill="hold">
                            <p:stCondLst>
                              <p:cond delay="5000"/>
                            </p:stCondLst>
                            <p:childTnLst>
                              <p:par>
                                <p:cTn id="11" presetID="22" presetClass="entr" presetSubtype="4"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63" presetClass="path" presetSubtype="0" accel="50000" decel="50000" fill="hold" nodeType="clickEffect">
                                  <p:stCondLst>
                                    <p:cond delay="0"/>
                                  </p:stCondLst>
                                  <p:childTnLst>
                                    <p:animMotion origin="layout" path="M -4.44444E-6 7.40741E-7 L 0.38733 -0.0037 " pathEditMode="relative" rAng="0" ptsTypes="AA">
                                      <p:cBhvr>
                                        <p:cTn id="20" dur="5000" fill="hold"/>
                                        <p:tgtEl>
                                          <p:spTgt spid="22"/>
                                        </p:tgtEl>
                                        <p:attrNameLst>
                                          <p:attrName>ppt_x</p:attrName>
                                          <p:attrName>ppt_y</p:attrName>
                                        </p:attrNameLst>
                                      </p:cBhvr>
                                      <p:rCtr x="194" y="-2"/>
                                    </p:animMotion>
                                  </p:childTnLst>
                                </p:cTn>
                              </p:par>
                            </p:childTnLst>
                          </p:cTn>
                        </p:par>
                        <p:par>
                          <p:cTn id="21" fill="hold">
                            <p:stCondLst>
                              <p:cond delay="5000"/>
                            </p:stCondLst>
                            <p:childTnLst>
                              <p:par>
                                <p:cTn id="22" presetID="1" presetClass="exit" presetSubtype="0" fill="hold" nodeType="afterEffect">
                                  <p:stCondLst>
                                    <p:cond delay="0"/>
                                  </p:stCondLst>
                                  <p:childTnLst>
                                    <p:set>
                                      <p:cBhvr>
                                        <p:cTn id="23" dur="1" fill="hold">
                                          <p:stCondLst>
                                            <p:cond delay="0"/>
                                          </p:stCondLst>
                                        </p:cTn>
                                        <p:tgtEl>
                                          <p:spTgt spid="22"/>
                                        </p:tgtEl>
                                        <p:attrNameLst>
                                          <p:attrName>style.visibility</p:attrName>
                                        </p:attrNameLst>
                                      </p:cBhvr>
                                      <p:to>
                                        <p:strVal val="hidden"/>
                                      </p:to>
                                    </p:set>
                                  </p:childTnLst>
                                </p:cTn>
                              </p:par>
                            </p:childTnLst>
                          </p:cTn>
                        </p:par>
                        <p:par>
                          <p:cTn id="24" fill="hold">
                            <p:stCondLst>
                              <p:cond delay="5000"/>
                            </p:stCondLst>
                            <p:childTnLst>
                              <p:par>
                                <p:cTn id="25" presetID="2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par>
                                <p:cTn id="28" presetID="10" presetClass="entr" presetSubtype="0" fill="hold"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decel="50000" fill="hold" nodeType="clickEffect">
                                  <p:stCondLst>
                                    <p:cond delay="0"/>
                                  </p:stCondLst>
                                  <p:childTnLst>
                                    <p:animMotion origin="layout" path="M -4.44444E-6 -2.59259E-6 L 0.34011 -0.00278 " pathEditMode="relative" rAng="0" ptsTypes="AA">
                                      <p:cBhvr>
                                        <p:cTn id="34" dur="5000" fill="hold"/>
                                        <p:tgtEl>
                                          <p:spTgt spid="23"/>
                                        </p:tgtEl>
                                        <p:attrNameLst>
                                          <p:attrName>ppt_x</p:attrName>
                                          <p:attrName>ppt_y</p:attrName>
                                        </p:attrNameLst>
                                      </p:cBhvr>
                                      <p:rCtr x="170" y="-1"/>
                                    </p:animMotion>
                                  </p:childTnLst>
                                </p:cTn>
                              </p:par>
                            </p:childTnLst>
                          </p:cTn>
                        </p:par>
                        <p:par>
                          <p:cTn id="35" fill="hold">
                            <p:stCondLst>
                              <p:cond delay="5000"/>
                            </p:stCondLst>
                            <p:childTnLst>
                              <p:par>
                                <p:cTn id="36" presetID="1" presetClass="exit" presetSubtype="0" fill="hold" nodeType="afterEffect">
                                  <p:stCondLst>
                                    <p:cond delay="0"/>
                                  </p:stCondLst>
                                  <p:childTnLst>
                                    <p:set>
                                      <p:cBhvr>
                                        <p:cTn id="37" dur="1" fill="hold">
                                          <p:stCondLst>
                                            <p:cond delay="0"/>
                                          </p:stCondLst>
                                        </p:cTn>
                                        <p:tgtEl>
                                          <p:spTgt spid="23"/>
                                        </p:tgtEl>
                                        <p:attrNameLst>
                                          <p:attrName>style.visibility</p:attrName>
                                        </p:attrNameLst>
                                      </p:cBhvr>
                                      <p:to>
                                        <p:strVal val="hidden"/>
                                      </p:to>
                                    </p:set>
                                  </p:childTnLst>
                                </p:cTn>
                              </p:par>
                            </p:childTnLst>
                          </p:cTn>
                        </p:par>
                        <p:par>
                          <p:cTn id="38" fill="hold">
                            <p:stCondLst>
                              <p:cond delay="5000"/>
                            </p:stCondLst>
                            <p:childTnLst>
                              <p:par>
                                <p:cTn id="39" presetID="22" presetClass="entr" presetSubtype="4"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par>
                                <p:cTn id="42" presetID="10" presetClass="entr" presetSubtype="0"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63" presetClass="path" presetSubtype="0" accel="50000" decel="50000" fill="hold" nodeType="clickEffect">
                                  <p:stCondLst>
                                    <p:cond delay="0"/>
                                  </p:stCondLst>
                                  <p:childTnLst>
                                    <p:animMotion origin="layout" path="M -4.44444E-6 4.07407E-6 L 0.2849 -0.00186 " pathEditMode="relative" rAng="0" ptsTypes="AA">
                                      <p:cBhvr>
                                        <p:cTn id="48" dur="5000" fill="hold"/>
                                        <p:tgtEl>
                                          <p:spTgt spid="24"/>
                                        </p:tgtEl>
                                        <p:attrNameLst>
                                          <p:attrName>ppt_x</p:attrName>
                                          <p:attrName>ppt_y</p:attrName>
                                        </p:attrNameLst>
                                      </p:cBhvr>
                                      <p:rCtr x="142" y="-1"/>
                                    </p:animMotion>
                                  </p:childTnLst>
                                </p:cTn>
                              </p:par>
                            </p:childTnLst>
                          </p:cTn>
                        </p:par>
                        <p:par>
                          <p:cTn id="49" fill="hold">
                            <p:stCondLst>
                              <p:cond delay="5000"/>
                            </p:stCondLst>
                            <p:childTnLst>
                              <p:par>
                                <p:cTn id="50" presetID="1" presetClass="exit" presetSubtype="0" fill="hold" nodeType="afterEffect">
                                  <p:stCondLst>
                                    <p:cond delay="0"/>
                                  </p:stCondLst>
                                  <p:childTnLst>
                                    <p:set>
                                      <p:cBhvr>
                                        <p:cTn id="51" dur="1" fill="hold">
                                          <p:stCondLst>
                                            <p:cond delay="0"/>
                                          </p:stCondLst>
                                        </p:cTn>
                                        <p:tgtEl>
                                          <p:spTgt spid="24"/>
                                        </p:tgtEl>
                                        <p:attrNameLst>
                                          <p:attrName>style.visibility</p:attrName>
                                        </p:attrNameLst>
                                      </p:cBhvr>
                                      <p:to>
                                        <p:strVal val="hidden"/>
                                      </p:to>
                                    </p:set>
                                  </p:childTnLst>
                                </p:cTn>
                              </p:par>
                            </p:childTnLst>
                          </p:cTn>
                        </p:par>
                        <p:par>
                          <p:cTn id="52" fill="hold">
                            <p:stCondLst>
                              <p:cond delay="5000"/>
                            </p:stCondLst>
                            <p:childTnLst>
                              <p:par>
                                <p:cTn id="53" presetID="22" presetClass="entr" presetSubtype="4"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00"/>
                                        <p:tgtEl>
                                          <p:spTgt spid="14"/>
                                        </p:tgtEl>
                                      </p:cBhvr>
                                    </p:animEffect>
                                  </p:childTnLst>
                                </p:cTn>
                              </p:par>
                              <p:par>
                                <p:cTn id="56" presetID="10" presetClass="entr" presetSubtype="0"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63" presetClass="path" presetSubtype="0" accel="50000" decel="50000" fill="hold" nodeType="clickEffect">
                                  <p:stCondLst>
                                    <p:cond delay="0"/>
                                  </p:stCondLst>
                                  <p:childTnLst>
                                    <p:animMotion origin="layout" path="M -1.94444E-6 4.07407E-6 L 0.26406 -0.00186 " pathEditMode="relative" rAng="0" ptsTypes="AA">
                                      <p:cBhvr>
                                        <p:cTn id="62" dur="5000" fill="hold"/>
                                        <p:tgtEl>
                                          <p:spTgt spid="25"/>
                                        </p:tgtEl>
                                        <p:attrNameLst>
                                          <p:attrName>ppt_x</p:attrName>
                                          <p:attrName>ppt_y</p:attrName>
                                        </p:attrNameLst>
                                      </p:cBhvr>
                                      <p:rCtr x="132" y="-1"/>
                                    </p:animMotion>
                                  </p:childTnLst>
                                </p:cTn>
                              </p:par>
                            </p:childTnLst>
                          </p:cTn>
                        </p:par>
                        <p:par>
                          <p:cTn id="63" fill="hold">
                            <p:stCondLst>
                              <p:cond delay="5000"/>
                            </p:stCondLst>
                            <p:childTnLst>
                              <p:par>
                                <p:cTn id="64" presetID="22" presetClass="entr" presetSubtype="4"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wipe(down)">
                                      <p:cBhvr>
                                        <p:cTn id="6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82" y="2357430"/>
            <a:ext cx="8572560"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800" dirty="0" smtClean="0"/>
              <a:t>Сосчитай, сколько слов в первом предложении. Скажи, в первом предложении 5 слов</a:t>
            </a:r>
            <a:endParaRPr lang="ru-RU" sz="2800" dirty="0"/>
          </a:p>
        </p:txBody>
      </p:sp>
      <p:sp>
        <p:nvSpPr>
          <p:cNvPr id="6" name="TextBox 5"/>
          <p:cNvSpPr txBox="1"/>
          <p:nvPr/>
        </p:nvSpPr>
        <p:spPr>
          <a:xfrm>
            <a:off x="357158" y="214290"/>
            <a:ext cx="8358246" cy="2031325"/>
          </a:xfrm>
          <a:prstGeom prst="rect">
            <a:avLst/>
          </a:prstGeom>
          <a:noFill/>
        </p:spPr>
        <p:txBody>
          <a:bodyPr wrap="square" rtlCol="0">
            <a:spAutoFit/>
          </a:bodyPr>
          <a:lstStyle/>
          <a:p>
            <a:r>
              <a:rPr lang="ru-RU" dirty="0" smtClean="0"/>
              <a:t>Для того, чтобы ребенок впоследствии правильно писал, соблюдал правила оформления предложения, не писал слитно предлоги, мы учим его выделять каждое слово в предложении. </a:t>
            </a:r>
          </a:p>
          <a:p>
            <a:r>
              <a:rPr lang="ru-RU" dirty="0" smtClean="0"/>
              <a:t>Попросите ребенка сосчитать, сколько слов в каждом предложении. Напомните, что  есть слова большие и маленькие. Например, В, НА, ИЗ, А…</a:t>
            </a:r>
          </a:p>
          <a:p>
            <a:r>
              <a:rPr lang="ru-RU" dirty="0" smtClean="0"/>
              <a:t>Попросите ребенка провести пальцем по строчке, считая каждое слово.</a:t>
            </a:r>
          </a:p>
          <a:p>
            <a:endParaRPr lang="ru-RU" dirty="0"/>
          </a:p>
        </p:txBody>
      </p:sp>
      <p:sp>
        <p:nvSpPr>
          <p:cNvPr id="8193" name="Rectangle 1"/>
          <p:cNvSpPr>
            <a:spLocks noChangeArrowheads="1"/>
          </p:cNvSpPr>
          <p:nvPr/>
        </p:nvSpPr>
        <p:spPr bwMode="auto">
          <a:xfrm>
            <a:off x="1357290" y="3429000"/>
            <a:ext cx="614366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  бабушки  Маши  был  сад</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саду  много  яблок</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Паша  взял  яблоко</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вот  и  вишня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Вишня  кислая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8197"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1285852" y="4000504"/>
            <a:ext cx="500066" cy="500066"/>
          </a:xfrm>
          <a:prstGeom prst="rect">
            <a:avLst/>
          </a:prstGeom>
          <a:noFill/>
        </p:spPr>
      </p:pic>
      <p:pic>
        <p:nvPicPr>
          <p:cNvPr id="22"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1785918" y="4071942"/>
            <a:ext cx="500066" cy="500066"/>
          </a:xfrm>
          <a:prstGeom prst="rect">
            <a:avLst/>
          </a:prstGeom>
          <a:noFill/>
        </p:spPr>
      </p:pic>
      <p:pic>
        <p:nvPicPr>
          <p:cNvPr id="23"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3500430" y="4000504"/>
            <a:ext cx="500066" cy="500066"/>
          </a:xfrm>
          <a:prstGeom prst="rect">
            <a:avLst/>
          </a:prstGeom>
          <a:noFill/>
        </p:spPr>
      </p:pic>
      <p:pic>
        <p:nvPicPr>
          <p:cNvPr id="24"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4714876" y="4000504"/>
            <a:ext cx="500066" cy="500066"/>
          </a:xfrm>
          <a:prstGeom prst="rect">
            <a:avLst/>
          </a:prstGeom>
          <a:noFill/>
        </p:spPr>
      </p:pic>
      <p:pic>
        <p:nvPicPr>
          <p:cNvPr id="25"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5643570" y="4071942"/>
            <a:ext cx="500066" cy="500066"/>
          </a:xfrm>
          <a:prstGeom prst="rect">
            <a:avLst/>
          </a:prstGeom>
          <a:noFill/>
        </p:spPr>
      </p:pic>
    </p:spTree>
    <p:extLst>
      <p:ext uri="{BB962C8B-B14F-4D97-AF65-F5344CB8AC3E}">
        <p14:creationId xmlns:p14="http://schemas.microsoft.com/office/powerpoint/2010/main" xmlns="" val="90197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11111E-6 4.07407E-6 L 0.0158 4.07407E-6 " pathEditMode="relative" rAng="0" ptsTypes="AA">
                                      <p:cBhvr>
                                        <p:cTn id="6" dur="2000" fill="hold"/>
                                        <p:tgtEl>
                                          <p:spTgt spid="8197"/>
                                        </p:tgtEl>
                                        <p:attrNameLst>
                                          <p:attrName>ppt_x</p:attrName>
                                          <p:attrName>ppt_y</p:attrName>
                                        </p:attrNameLst>
                                      </p:cBhvr>
                                      <p:rCtr x="8" y="0"/>
                                    </p:animMotion>
                                  </p:childTnLst>
                                </p:cTn>
                              </p:par>
                            </p:childTnLst>
                          </p:cTn>
                        </p:par>
                        <p:par>
                          <p:cTn id="7" fill="hold">
                            <p:stCondLst>
                              <p:cond delay="2000"/>
                            </p:stCondLst>
                            <p:childTnLst>
                              <p:par>
                                <p:cTn id="8" presetID="1" presetClass="exit" presetSubtype="0" fill="hold" nodeType="afterEffect">
                                  <p:stCondLst>
                                    <p:cond delay="0"/>
                                  </p:stCondLst>
                                  <p:childTnLst>
                                    <p:set>
                                      <p:cBhvr>
                                        <p:cTn id="9" dur="1" fill="hold">
                                          <p:stCondLst>
                                            <p:cond delay="0"/>
                                          </p:stCondLst>
                                        </p:cTn>
                                        <p:tgtEl>
                                          <p:spTgt spid="8197"/>
                                        </p:tgtEl>
                                        <p:attrNameLst>
                                          <p:attrName>style.visibility</p:attrName>
                                        </p:attrNameLst>
                                      </p:cBhvr>
                                      <p:to>
                                        <p:strVal val="hidden"/>
                                      </p:to>
                                    </p:set>
                                  </p:childTnLst>
                                </p:cTn>
                              </p:par>
                              <p:par>
                                <p:cTn id="10" presetID="10" presetClass="entr" presetSubtype="0" fill="hold" nodeType="withEffect">
                                  <p:stCondLst>
                                    <p:cond delay="50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nodeType="clickEffect">
                                  <p:stCondLst>
                                    <p:cond delay="0"/>
                                  </p:stCondLst>
                                  <p:childTnLst>
                                    <p:animMotion origin="layout" path="M 5.55556E-7 -2.59259E-6 L 0.13576 -0.00416 " pathEditMode="relative" rAng="0" ptsTypes="AA">
                                      <p:cBhvr>
                                        <p:cTn id="16" dur="2000" fill="hold"/>
                                        <p:tgtEl>
                                          <p:spTgt spid="22"/>
                                        </p:tgtEl>
                                        <p:attrNameLst>
                                          <p:attrName>ppt_x</p:attrName>
                                          <p:attrName>ppt_y</p:attrName>
                                        </p:attrNameLst>
                                      </p:cBhvr>
                                      <p:rCtr x="68" y="-2"/>
                                    </p:animMotion>
                                  </p:childTnLst>
                                </p:cTn>
                              </p:par>
                            </p:childTnLst>
                          </p:cTn>
                        </p:par>
                        <p:par>
                          <p:cTn id="17" fill="hold">
                            <p:stCondLst>
                              <p:cond delay="2000"/>
                            </p:stCondLst>
                            <p:childTnLst>
                              <p:par>
                                <p:cTn id="18" presetID="1" presetClass="exit" presetSubtype="0" fill="hold" nodeType="afterEffect">
                                  <p:stCondLst>
                                    <p:cond delay="0"/>
                                  </p:stCondLst>
                                  <p:childTnLst>
                                    <p:set>
                                      <p:cBhvr>
                                        <p:cTn id="19" dur="1" fill="hold">
                                          <p:stCondLst>
                                            <p:cond delay="0"/>
                                          </p:stCondLst>
                                        </p:cTn>
                                        <p:tgtEl>
                                          <p:spTgt spid="22"/>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nodeType="clickEffect">
                                  <p:stCondLst>
                                    <p:cond delay="0"/>
                                  </p:stCondLst>
                                  <p:childTnLst>
                                    <p:animMotion origin="layout" path="M 5.55556E-7 4.07407E-6 L 0.09774 -0.00417 " pathEditMode="relative" rAng="0" ptsTypes="AA">
                                      <p:cBhvr>
                                        <p:cTn id="26" dur="2000" fill="hold"/>
                                        <p:tgtEl>
                                          <p:spTgt spid="23"/>
                                        </p:tgtEl>
                                        <p:attrNameLst>
                                          <p:attrName>ppt_x</p:attrName>
                                          <p:attrName>ppt_y</p:attrName>
                                        </p:attrNameLst>
                                      </p:cBhvr>
                                      <p:rCtr x="49" y="-2"/>
                                    </p:animMotion>
                                  </p:childTnLst>
                                </p:cTn>
                              </p:par>
                            </p:childTnLst>
                          </p:cTn>
                        </p:par>
                        <p:par>
                          <p:cTn id="27" fill="hold">
                            <p:stCondLst>
                              <p:cond delay="2000"/>
                            </p:stCondLst>
                            <p:childTnLst>
                              <p:par>
                                <p:cTn id="28" presetID="1" presetClass="exit" presetSubtype="0" fill="hold" nodeType="afterEffect">
                                  <p:stCondLst>
                                    <p:cond delay="0"/>
                                  </p:stCondLst>
                                  <p:childTnLst>
                                    <p:set>
                                      <p:cBhvr>
                                        <p:cTn id="29" dur="1" fill="hold">
                                          <p:stCondLst>
                                            <p:cond delay="0"/>
                                          </p:stCondLst>
                                        </p:cTn>
                                        <p:tgtEl>
                                          <p:spTgt spid="23"/>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63" presetClass="path" presetSubtype="0" accel="50000" decel="50000" fill="hold" nodeType="clickEffect">
                                  <p:stCondLst>
                                    <p:cond delay="0"/>
                                  </p:stCondLst>
                                  <p:childTnLst>
                                    <p:animMotion origin="layout" path="M -2.22222E-6 4.07407E-6 L 0.05955 -0.00417 " pathEditMode="relative" rAng="0" ptsTypes="AA">
                                      <p:cBhvr>
                                        <p:cTn id="36" dur="2000" fill="hold"/>
                                        <p:tgtEl>
                                          <p:spTgt spid="24"/>
                                        </p:tgtEl>
                                        <p:attrNameLst>
                                          <p:attrName>ppt_x</p:attrName>
                                          <p:attrName>ppt_y</p:attrName>
                                        </p:attrNameLst>
                                      </p:cBhvr>
                                      <p:rCtr x="30" y="-2"/>
                                    </p:animMotion>
                                  </p:childTnLst>
                                </p:cTn>
                              </p:par>
                            </p:childTnLst>
                          </p:cTn>
                        </p:par>
                        <p:par>
                          <p:cTn id="37" fill="hold">
                            <p:stCondLst>
                              <p:cond delay="2000"/>
                            </p:stCondLst>
                            <p:childTnLst>
                              <p:par>
                                <p:cTn id="38" presetID="1" presetClass="exit" presetSubtype="0" fill="hold" nodeType="afterEffect">
                                  <p:stCondLst>
                                    <p:cond delay="0"/>
                                  </p:stCondLst>
                                  <p:childTnLst>
                                    <p:set>
                                      <p:cBhvr>
                                        <p:cTn id="39" dur="1" fill="hold">
                                          <p:stCondLst>
                                            <p:cond delay="0"/>
                                          </p:stCondLst>
                                        </p:cTn>
                                        <p:tgtEl>
                                          <p:spTgt spid="24"/>
                                        </p:tgtEl>
                                        <p:attrNameLst>
                                          <p:attrName>style.visibility</p:attrName>
                                        </p:attrNameLst>
                                      </p:cBhvr>
                                      <p:to>
                                        <p:strVal val="hidden"/>
                                      </p:to>
                                    </p:set>
                                  </p:childTnLst>
                                </p:cTn>
                              </p:par>
                              <p:par>
                                <p:cTn id="40" presetID="10" presetClass="entr" presetSubtype="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63" presetClass="path" presetSubtype="0" accel="50000" decel="50000" fill="hold" nodeType="clickEffect">
                                  <p:stCondLst>
                                    <p:cond delay="0"/>
                                  </p:stCondLst>
                                  <p:childTnLst>
                                    <p:animMotion origin="layout" path="M -4.44444E-6 -2.59259E-6 L 0.05244 -0.00416 " pathEditMode="relative" rAng="0" ptsTypes="AA">
                                      <p:cBhvr>
                                        <p:cTn id="46" dur="2000" fill="hold"/>
                                        <p:tgtEl>
                                          <p:spTgt spid="25"/>
                                        </p:tgtEl>
                                        <p:attrNameLst>
                                          <p:attrName>ppt_x</p:attrName>
                                          <p:attrName>ppt_y</p:attrName>
                                        </p:attrNameLst>
                                      </p:cBhvr>
                                      <p:rCtr x="26"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4282" y="1285860"/>
            <a:ext cx="8572560"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800" dirty="0" smtClean="0"/>
              <a:t>Составь схему предложения. Не забудь, что первое слово пишем с большой буквы, а в конце ставим точку.</a:t>
            </a:r>
            <a:endParaRPr lang="ru-RU" sz="2800" dirty="0"/>
          </a:p>
        </p:txBody>
      </p:sp>
      <p:sp>
        <p:nvSpPr>
          <p:cNvPr id="6" name="TextBox 5"/>
          <p:cNvSpPr txBox="1"/>
          <p:nvPr/>
        </p:nvSpPr>
        <p:spPr>
          <a:xfrm>
            <a:off x="357158" y="214290"/>
            <a:ext cx="8358246" cy="923330"/>
          </a:xfrm>
          <a:prstGeom prst="rect">
            <a:avLst/>
          </a:prstGeom>
          <a:noFill/>
        </p:spPr>
        <p:txBody>
          <a:bodyPr wrap="square" rtlCol="0">
            <a:spAutoFit/>
          </a:bodyPr>
          <a:lstStyle/>
          <a:p>
            <a:r>
              <a:rPr lang="ru-RU" dirty="0" smtClean="0"/>
              <a:t>Для закрепления навыков анализа предложения мы используем графические схемы, где каждое слово заменяем продольной линией.</a:t>
            </a:r>
          </a:p>
          <a:p>
            <a:endParaRPr lang="ru-RU" dirty="0"/>
          </a:p>
        </p:txBody>
      </p:sp>
      <p:sp>
        <p:nvSpPr>
          <p:cNvPr id="8193" name="Rectangle 1"/>
          <p:cNvSpPr>
            <a:spLocks noChangeArrowheads="1"/>
          </p:cNvSpPr>
          <p:nvPr/>
        </p:nvSpPr>
        <p:spPr bwMode="auto">
          <a:xfrm>
            <a:off x="1285852" y="2714620"/>
            <a:ext cx="6143668" cy="741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саду  много  яблок</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8197"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1142976" y="3357562"/>
            <a:ext cx="500066" cy="500066"/>
          </a:xfrm>
          <a:prstGeom prst="rect">
            <a:avLst/>
          </a:prstGeom>
          <a:noFill/>
        </p:spPr>
      </p:pic>
      <p:pic>
        <p:nvPicPr>
          <p:cNvPr id="22"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1714480" y="3357562"/>
            <a:ext cx="500066" cy="500066"/>
          </a:xfrm>
          <a:prstGeom prst="rect">
            <a:avLst/>
          </a:prstGeom>
          <a:noFill/>
        </p:spPr>
      </p:pic>
      <p:pic>
        <p:nvPicPr>
          <p:cNvPr id="23"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2714612" y="3357562"/>
            <a:ext cx="500066" cy="500066"/>
          </a:xfrm>
          <a:prstGeom prst="rect">
            <a:avLst/>
          </a:prstGeom>
          <a:noFill/>
        </p:spPr>
      </p:pic>
      <p:pic>
        <p:nvPicPr>
          <p:cNvPr id="24" name="Picture 5" descr="http://icons.iconarchive.com/icons/iconsmind/outline/512/One-Finger-icon.png"/>
          <p:cNvPicPr>
            <a:picLocks noChangeAspect="1" noChangeArrowheads="1"/>
          </p:cNvPicPr>
          <p:nvPr/>
        </p:nvPicPr>
        <p:blipFill>
          <a:blip r:embed="rId2" cstate="print"/>
          <a:srcRect/>
          <a:stretch>
            <a:fillRect/>
          </a:stretch>
        </p:blipFill>
        <p:spPr bwMode="auto">
          <a:xfrm>
            <a:off x="3929058" y="3429000"/>
            <a:ext cx="500066" cy="500066"/>
          </a:xfrm>
          <a:prstGeom prst="rect">
            <a:avLst/>
          </a:prstGeom>
          <a:noFill/>
        </p:spPr>
      </p:pic>
      <p:pic>
        <p:nvPicPr>
          <p:cNvPr id="24578" name="Picture 2"/>
          <p:cNvPicPr>
            <a:picLocks noChangeAspect="1" noChangeArrowheads="1"/>
          </p:cNvPicPr>
          <p:nvPr/>
        </p:nvPicPr>
        <p:blipFill>
          <a:blip r:embed="rId3"/>
          <a:srcRect b="18918"/>
          <a:stretch>
            <a:fillRect/>
          </a:stretch>
        </p:blipFill>
        <p:spPr bwMode="auto">
          <a:xfrm>
            <a:off x="1071538" y="4572008"/>
            <a:ext cx="1533525" cy="571504"/>
          </a:xfrm>
          <a:prstGeom prst="rect">
            <a:avLst/>
          </a:prstGeom>
          <a:noFill/>
          <a:ln w="9525">
            <a:noFill/>
            <a:miter lim="800000"/>
            <a:headEnd/>
            <a:tailEnd/>
          </a:ln>
          <a:effectLst/>
        </p:spPr>
      </p:pic>
      <p:pic>
        <p:nvPicPr>
          <p:cNvPr id="24579" name="Picture 3"/>
          <p:cNvPicPr>
            <a:picLocks noChangeAspect="1" noChangeArrowheads="1"/>
          </p:cNvPicPr>
          <p:nvPr/>
        </p:nvPicPr>
        <p:blipFill>
          <a:blip r:embed="rId4"/>
          <a:srcRect/>
          <a:stretch>
            <a:fillRect/>
          </a:stretch>
        </p:blipFill>
        <p:spPr bwMode="auto">
          <a:xfrm>
            <a:off x="2643174" y="4714884"/>
            <a:ext cx="1571625" cy="447675"/>
          </a:xfrm>
          <a:prstGeom prst="rect">
            <a:avLst/>
          </a:prstGeom>
          <a:noFill/>
          <a:ln w="9525">
            <a:noFill/>
            <a:miter lim="800000"/>
            <a:headEnd/>
            <a:tailEnd/>
          </a:ln>
          <a:effectLst/>
        </p:spPr>
      </p:pic>
      <p:pic>
        <p:nvPicPr>
          <p:cNvPr id="24580" name="Picture 4"/>
          <p:cNvPicPr>
            <a:picLocks noChangeAspect="1" noChangeArrowheads="1"/>
          </p:cNvPicPr>
          <p:nvPr/>
        </p:nvPicPr>
        <p:blipFill>
          <a:blip r:embed="rId4"/>
          <a:srcRect/>
          <a:stretch>
            <a:fillRect/>
          </a:stretch>
        </p:blipFill>
        <p:spPr bwMode="auto">
          <a:xfrm>
            <a:off x="4143372" y="4714884"/>
            <a:ext cx="1571625" cy="447675"/>
          </a:xfrm>
          <a:prstGeom prst="rect">
            <a:avLst/>
          </a:prstGeom>
          <a:noFill/>
          <a:ln w="9525">
            <a:noFill/>
            <a:miter lim="800000"/>
            <a:headEnd/>
            <a:tailEnd/>
          </a:ln>
          <a:effectLst/>
        </p:spPr>
      </p:pic>
      <p:pic>
        <p:nvPicPr>
          <p:cNvPr id="24581" name="Picture 5"/>
          <p:cNvPicPr>
            <a:picLocks noChangeAspect="1" noChangeArrowheads="1"/>
          </p:cNvPicPr>
          <p:nvPr/>
        </p:nvPicPr>
        <p:blipFill>
          <a:blip r:embed="rId4"/>
          <a:srcRect/>
          <a:stretch>
            <a:fillRect/>
          </a:stretch>
        </p:blipFill>
        <p:spPr bwMode="auto">
          <a:xfrm>
            <a:off x="5643570" y="4714884"/>
            <a:ext cx="1571625" cy="447675"/>
          </a:xfrm>
          <a:prstGeom prst="rect">
            <a:avLst/>
          </a:prstGeom>
          <a:noFill/>
          <a:ln w="9525">
            <a:noFill/>
            <a:miter lim="800000"/>
            <a:headEnd/>
            <a:tailEnd/>
          </a:ln>
          <a:effectLst/>
        </p:spPr>
      </p:pic>
      <p:pic>
        <p:nvPicPr>
          <p:cNvPr id="24582" name="Picture 6"/>
          <p:cNvPicPr>
            <a:picLocks noChangeAspect="1" noChangeArrowheads="1"/>
          </p:cNvPicPr>
          <p:nvPr/>
        </p:nvPicPr>
        <p:blipFill>
          <a:blip r:embed="rId5"/>
          <a:srcRect/>
          <a:stretch>
            <a:fillRect/>
          </a:stretch>
        </p:blipFill>
        <p:spPr bwMode="auto">
          <a:xfrm>
            <a:off x="7286644" y="4857760"/>
            <a:ext cx="257175" cy="285750"/>
          </a:xfrm>
          <a:prstGeom prst="rect">
            <a:avLst/>
          </a:prstGeom>
          <a:noFill/>
          <a:ln w="9525">
            <a:noFill/>
            <a:miter lim="800000"/>
            <a:headEnd/>
            <a:tailEnd/>
          </a:ln>
          <a:effectLst/>
        </p:spPr>
      </p:pic>
    </p:spTree>
    <p:extLst>
      <p:ext uri="{BB962C8B-B14F-4D97-AF65-F5344CB8AC3E}">
        <p14:creationId xmlns:p14="http://schemas.microsoft.com/office/powerpoint/2010/main" xmlns="" val="90197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22222E-6 7.40741E-7 L 0.03281 -0.00486 " pathEditMode="relative" rAng="0" ptsTypes="AA">
                                      <p:cBhvr>
                                        <p:cTn id="6" dur="2000" fill="hold"/>
                                        <p:tgtEl>
                                          <p:spTgt spid="8197"/>
                                        </p:tgtEl>
                                        <p:attrNameLst>
                                          <p:attrName>ppt_x</p:attrName>
                                          <p:attrName>ppt_y</p:attrName>
                                        </p:attrNameLst>
                                      </p:cBhvr>
                                      <p:rCtr x="16" y="-3"/>
                                    </p:animMotion>
                                  </p:childTnLst>
                                </p:cTn>
                              </p:par>
                            </p:childTnLst>
                          </p:cTn>
                        </p:par>
                        <p:par>
                          <p:cTn id="7" fill="hold">
                            <p:stCondLst>
                              <p:cond delay="2000"/>
                            </p:stCondLst>
                            <p:childTnLst>
                              <p:par>
                                <p:cTn id="8" presetID="1" presetClass="exit" presetSubtype="0" fill="hold" nodeType="afterEffect">
                                  <p:stCondLst>
                                    <p:cond delay="0"/>
                                  </p:stCondLst>
                                  <p:childTnLst>
                                    <p:set>
                                      <p:cBhvr>
                                        <p:cTn id="9" dur="1" fill="hold">
                                          <p:stCondLst>
                                            <p:cond delay="0"/>
                                          </p:stCondLst>
                                        </p:cTn>
                                        <p:tgtEl>
                                          <p:spTgt spid="8197"/>
                                        </p:tgtEl>
                                        <p:attrNameLst>
                                          <p:attrName>style.visibility</p:attrName>
                                        </p:attrNameLst>
                                      </p:cBhvr>
                                      <p:to>
                                        <p:strVal val="hidden"/>
                                      </p:to>
                                    </p:set>
                                  </p:childTnLst>
                                </p:cTn>
                              </p:par>
                              <p:par>
                                <p:cTn id="10" presetID="10" presetClass="entr" presetSubtype="0" fill="hold" nodeType="withEffect">
                                  <p:stCondLst>
                                    <p:cond delay="50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nodeType="clickEffect">
                                  <p:stCondLst>
                                    <p:cond delay="0"/>
                                  </p:stCondLst>
                                  <p:childTnLst>
                                    <p:animMotion origin="layout" path="M -3.05556E-6 4.07407E-6 L 0.05695 -0.00487 " pathEditMode="relative" rAng="0" ptsTypes="AA">
                                      <p:cBhvr>
                                        <p:cTn id="16" dur="2000" fill="hold"/>
                                        <p:tgtEl>
                                          <p:spTgt spid="22"/>
                                        </p:tgtEl>
                                        <p:attrNameLst>
                                          <p:attrName>ppt_x</p:attrName>
                                          <p:attrName>ppt_y</p:attrName>
                                        </p:attrNameLst>
                                      </p:cBhvr>
                                      <p:rCtr x="28" y="-3"/>
                                    </p:animMotion>
                                  </p:childTnLst>
                                </p:cTn>
                              </p:par>
                            </p:childTnLst>
                          </p:cTn>
                        </p:par>
                        <p:par>
                          <p:cTn id="17" fill="hold">
                            <p:stCondLst>
                              <p:cond delay="2000"/>
                            </p:stCondLst>
                            <p:childTnLst>
                              <p:par>
                                <p:cTn id="18" presetID="1" presetClass="exit" presetSubtype="0" fill="hold" nodeType="afterEffect">
                                  <p:stCondLst>
                                    <p:cond delay="0"/>
                                  </p:stCondLst>
                                  <p:childTnLst>
                                    <p:set>
                                      <p:cBhvr>
                                        <p:cTn id="19" dur="1" fill="hold">
                                          <p:stCondLst>
                                            <p:cond delay="0"/>
                                          </p:stCondLst>
                                        </p:cTn>
                                        <p:tgtEl>
                                          <p:spTgt spid="22"/>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nodeType="clickEffect">
                                  <p:stCondLst>
                                    <p:cond delay="0"/>
                                  </p:stCondLst>
                                  <p:childTnLst>
                                    <p:animMotion origin="layout" path="M -1.94444E-6 4.07407E-6 L 0.08924 -0.00487 " pathEditMode="relative" rAng="0" ptsTypes="AA">
                                      <p:cBhvr>
                                        <p:cTn id="26" dur="2000" fill="hold"/>
                                        <p:tgtEl>
                                          <p:spTgt spid="23"/>
                                        </p:tgtEl>
                                        <p:attrNameLst>
                                          <p:attrName>ppt_x</p:attrName>
                                          <p:attrName>ppt_y</p:attrName>
                                        </p:attrNameLst>
                                      </p:cBhvr>
                                      <p:rCtr x="45" y="-3"/>
                                    </p:animMotion>
                                  </p:childTnLst>
                                </p:cTn>
                              </p:par>
                            </p:childTnLst>
                          </p:cTn>
                        </p:par>
                        <p:par>
                          <p:cTn id="27" fill="hold">
                            <p:stCondLst>
                              <p:cond delay="2000"/>
                            </p:stCondLst>
                            <p:childTnLst>
                              <p:par>
                                <p:cTn id="28" presetID="1" presetClass="exit" presetSubtype="0" fill="hold" nodeType="afterEffect">
                                  <p:stCondLst>
                                    <p:cond delay="0"/>
                                  </p:stCondLst>
                                  <p:childTnLst>
                                    <p:set>
                                      <p:cBhvr>
                                        <p:cTn id="29" dur="1" fill="hold">
                                          <p:stCondLst>
                                            <p:cond delay="0"/>
                                          </p:stCondLst>
                                        </p:cTn>
                                        <p:tgtEl>
                                          <p:spTgt spid="23"/>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63" presetClass="path" presetSubtype="0" accel="50000" decel="50000" fill="hold" nodeType="clickEffect">
                                  <p:stCondLst>
                                    <p:cond delay="0"/>
                                  </p:stCondLst>
                                  <p:childTnLst>
                                    <p:animMotion origin="layout" path="M -4.44444E-6 -2.59259E-6 L 0.09028 -0.00486 " pathEditMode="relative" rAng="0" ptsTypes="AA">
                                      <p:cBhvr>
                                        <p:cTn id="36" dur="2000" fill="hold"/>
                                        <p:tgtEl>
                                          <p:spTgt spid="24"/>
                                        </p:tgtEl>
                                        <p:attrNameLst>
                                          <p:attrName>ppt_x</p:attrName>
                                          <p:attrName>ppt_y</p:attrName>
                                        </p:attrNameLst>
                                      </p:cBhvr>
                                      <p:rCtr x="45" y="-3"/>
                                    </p:animMotion>
                                  </p:childTnLst>
                                </p:cTn>
                              </p:par>
                            </p:childTnLst>
                          </p:cTn>
                        </p:par>
                        <p:par>
                          <p:cTn id="37" fill="hold">
                            <p:stCondLst>
                              <p:cond delay="2000"/>
                            </p:stCondLst>
                            <p:childTnLst>
                              <p:par>
                                <p:cTn id="38" presetID="1" presetClass="exit" presetSubtype="0" fill="hold" nodeType="afterEffect">
                                  <p:stCondLst>
                                    <p:cond delay="0"/>
                                  </p:stCondLst>
                                  <p:childTnLst>
                                    <p:set>
                                      <p:cBhvr>
                                        <p:cTn id="39" dur="1" fill="hold">
                                          <p:stCondLst>
                                            <p:cond delay="0"/>
                                          </p:stCondLst>
                                        </p:cTn>
                                        <p:tgtEl>
                                          <p:spTgt spid="24"/>
                                        </p:tgtEl>
                                        <p:attrNameLst>
                                          <p:attrName>style.visibility</p:attrName>
                                        </p:attrNameLst>
                                      </p:cBhvr>
                                      <p:to>
                                        <p:strVal val="hidden"/>
                                      </p:to>
                                    </p:set>
                                  </p:childTnLst>
                                </p:cTn>
                              </p:par>
                            </p:childTnLst>
                          </p:cTn>
                        </p:par>
                        <p:par>
                          <p:cTn id="40" fill="hold">
                            <p:stCondLst>
                              <p:cond delay="2000"/>
                            </p:stCondLst>
                            <p:childTnLst>
                              <p:par>
                                <p:cTn id="41" presetID="22" presetClass="entr" presetSubtype="8" fill="hold" nodeType="afterEffect">
                                  <p:stCondLst>
                                    <p:cond delay="0"/>
                                  </p:stCondLst>
                                  <p:childTnLst>
                                    <p:set>
                                      <p:cBhvr>
                                        <p:cTn id="42" dur="1" fill="hold">
                                          <p:stCondLst>
                                            <p:cond delay="0"/>
                                          </p:stCondLst>
                                        </p:cTn>
                                        <p:tgtEl>
                                          <p:spTgt spid="24578"/>
                                        </p:tgtEl>
                                        <p:attrNameLst>
                                          <p:attrName>style.visibility</p:attrName>
                                        </p:attrNameLst>
                                      </p:cBhvr>
                                      <p:to>
                                        <p:strVal val="visible"/>
                                      </p:to>
                                    </p:set>
                                    <p:animEffect transition="in" filter="wipe(left)">
                                      <p:cBhvr>
                                        <p:cTn id="43" dur="500"/>
                                        <p:tgtEl>
                                          <p:spTgt spid="24578"/>
                                        </p:tgtEl>
                                      </p:cBhvr>
                                    </p:animEffect>
                                  </p:childTnLst>
                                </p:cTn>
                              </p:par>
                            </p:childTnLst>
                          </p:cTn>
                        </p:par>
                        <p:par>
                          <p:cTn id="44" fill="hold">
                            <p:stCondLst>
                              <p:cond delay="2500"/>
                            </p:stCondLst>
                            <p:childTnLst>
                              <p:par>
                                <p:cTn id="45" presetID="22" presetClass="entr" presetSubtype="8" fill="hold" nodeType="afterEffect">
                                  <p:stCondLst>
                                    <p:cond delay="0"/>
                                  </p:stCondLst>
                                  <p:childTnLst>
                                    <p:set>
                                      <p:cBhvr>
                                        <p:cTn id="46" dur="1" fill="hold">
                                          <p:stCondLst>
                                            <p:cond delay="0"/>
                                          </p:stCondLst>
                                        </p:cTn>
                                        <p:tgtEl>
                                          <p:spTgt spid="24579"/>
                                        </p:tgtEl>
                                        <p:attrNameLst>
                                          <p:attrName>style.visibility</p:attrName>
                                        </p:attrNameLst>
                                      </p:cBhvr>
                                      <p:to>
                                        <p:strVal val="visible"/>
                                      </p:to>
                                    </p:set>
                                    <p:animEffect transition="in" filter="wipe(left)">
                                      <p:cBhvr>
                                        <p:cTn id="47" dur="500"/>
                                        <p:tgtEl>
                                          <p:spTgt spid="24579"/>
                                        </p:tgtEl>
                                      </p:cBhvr>
                                    </p:animEffect>
                                  </p:childTnLst>
                                </p:cTn>
                              </p:par>
                            </p:childTnLst>
                          </p:cTn>
                        </p:par>
                        <p:par>
                          <p:cTn id="48" fill="hold">
                            <p:stCondLst>
                              <p:cond delay="3000"/>
                            </p:stCondLst>
                            <p:childTnLst>
                              <p:par>
                                <p:cTn id="49" presetID="22" presetClass="entr" presetSubtype="8" fill="hold" nodeType="afterEffect">
                                  <p:stCondLst>
                                    <p:cond delay="0"/>
                                  </p:stCondLst>
                                  <p:childTnLst>
                                    <p:set>
                                      <p:cBhvr>
                                        <p:cTn id="50" dur="1" fill="hold">
                                          <p:stCondLst>
                                            <p:cond delay="0"/>
                                          </p:stCondLst>
                                        </p:cTn>
                                        <p:tgtEl>
                                          <p:spTgt spid="24580"/>
                                        </p:tgtEl>
                                        <p:attrNameLst>
                                          <p:attrName>style.visibility</p:attrName>
                                        </p:attrNameLst>
                                      </p:cBhvr>
                                      <p:to>
                                        <p:strVal val="visible"/>
                                      </p:to>
                                    </p:set>
                                    <p:animEffect transition="in" filter="wipe(left)">
                                      <p:cBhvr>
                                        <p:cTn id="51" dur="500"/>
                                        <p:tgtEl>
                                          <p:spTgt spid="24580"/>
                                        </p:tgtEl>
                                      </p:cBhvr>
                                    </p:animEffect>
                                  </p:childTnLst>
                                </p:cTn>
                              </p:par>
                            </p:childTnLst>
                          </p:cTn>
                        </p:par>
                        <p:par>
                          <p:cTn id="52" fill="hold">
                            <p:stCondLst>
                              <p:cond delay="3500"/>
                            </p:stCondLst>
                            <p:childTnLst>
                              <p:par>
                                <p:cTn id="53" presetID="22" presetClass="entr" presetSubtype="8" fill="hold" nodeType="afterEffect">
                                  <p:stCondLst>
                                    <p:cond delay="0"/>
                                  </p:stCondLst>
                                  <p:childTnLst>
                                    <p:set>
                                      <p:cBhvr>
                                        <p:cTn id="54" dur="1" fill="hold">
                                          <p:stCondLst>
                                            <p:cond delay="0"/>
                                          </p:stCondLst>
                                        </p:cTn>
                                        <p:tgtEl>
                                          <p:spTgt spid="24581"/>
                                        </p:tgtEl>
                                        <p:attrNameLst>
                                          <p:attrName>style.visibility</p:attrName>
                                        </p:attrNameLst>
                                      </p:cBhvr>
                                      <p:to>
                                        <p:strVal val="visible"/>
                                      </p:to>
                                    </p:set>
                                    <p:animEffect transition="in" filter="wipe(left)">
                                      <p:cBhvr>
                                        <p:cTn id="55" dur="500"/>
                                        <p:tgtEl>
                                          <p:spTgt spid="24581"/>
                                        </p:tgtEl>
                                      </p:cBhvr>
                                    </p:animEffect>
                                  </p:childTnLst>
                                </p:cTn>
                              </p:par>
                            </p:childTnLst>
                          </p:cTn>
                        </p:par>
                        <p:par>
                          <p:cTn id="56" fill="hold">
                            <p:stCondLst>
                              <p:cond delay="4000"/>
                            </p:stCondLst>
                            <p:childTnLst>
                              <p:par>
                                <p:cTn id="57" presetID="22" presetClass="entr" presetSubtype="8" fill="hold" nodeType="afterEffect">
                                  <p:stCondLst>
                                    <p:cond delay="0"/>
                                  </p:stCondLst>
                                  <p:childTnLst>
                                    <p:set>
                                      <p:cBhvr>
                                        <p:cTn id="58" dur="1" fill="hold">
                                          <p:stCondLst>
                                            <p:cond delay="0"/>
                                          </p:stCondLst>
                                        </p:cTn>
                                        <p:tgtEl>
                                          <p:spTgt spid="24582"/>
                                        </p:tgtEl>
                                        <p:attrNameLst>
                                          <p:attrName>style.visibility</p:attrName>
                                        </p:attrNameLst>
                                      </p:cBhvr>
                                      <p:to>
                                        <p:strVal val="visible"/>
                                      </p:to>
                                    </p:set>
                                    <p:animEffect transition="in" filter="wipe(left)">
                                      <p:cBhvr>
                                        <p:cTn id="59" dur="5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20" y="428604"/>
            <a:ext cx="8572560" cy="181588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800" dirty="0" smtClean="0"/>
              <a:t>Найди в тексте предложение, к которому подойдет эта схема. Начни с первого предложения. Сосчитай, сколько в нем слов. Затем сосчитай, сколько слов во втором, третьем…</a:t>
            </a:r>
            <a:endParaRPr lang="ru-RU" sz="2800" dirty="0"/>
          </a:p>
        </p:txBody>
      </p:sp>
      <p:sp>
        <p:nvSpPr>
          <p:cNvPr id="14" name="Rectangle 1"/>
          <p:cNvSpPr>
            <a:spLocks noChangeArrowheads="1"/>
          </p:cNvSpPr>
          <p:nvPr/>
        </p:nvSpPr>
        <p:spPr bwMode="auto">
          <a:xfrm>
            <a:off x="1214414" y="2428868"/>
            <a:ext cx="614366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  бабушки  Маши  был  сад</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саду  много  яблок</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Паша  взял  яблоко</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вот  и  вишня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Вишня  кислая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6" name="Группа 15"/>
          <p:cNvGrpSpPr/>
          <p:nvPr/>
        </p:nvGrpSpPr>
        <p:grpSpPr>
          <a:xfrm>
            <a:off x="1214414" y="5715016"/>
            <a:ext cx="4900645" cy="590551"/>
            <a:chOff x="1071538" y="4572008"/>
            <a:chExt cx="4900645" cy="590551"/>
          </a:xfrm>
        </p:grpSpPr>
        <p:pic>
          <p:nvPicPr>
            <p:cNvPr id="17" name="Picture 2"/>
            <p:cNvPicPr>
              <a:picLocks noChangeAspect="1" noChangeArrowheads="1"/>
            </p:cNvPicPr>
            <p:nvPr/>
          </p:nvPicPr>
          <p:blipFill>
            <a:blip r:embed="rId2"/>
            <a:srcRect b="18918"/>
            <a:stretch>
              <a:fillRect/>
            </a:stretch>
          </p:blipFill>
          <p:spPr bwMode="auto">
            <a:xfrm>
              <a:off x="1071538" y="4572008"/>
              <a:ext cx="1533525" cy="571504"/>
            </a:xfrm>
            <a:prstGeom prst="rect">
              <a:avLst/>
            </a:prstGeom>
            <a:noFill/>
            <a:ln w="9525">
              <a:noFill/>
              <a:miter lim="800000"/>
              <a:headEnd/>
              <a:tailEnd/>
            </a:ln>
            <a:effectLst/>
          </p:spPr>
        </p:pic>
        <p:pic>
          <p:nvPicPr>
            <p:cNvPr id="18" name="Picture 3"/>
            <p:cNvPicPr>
              <a:picLocks noChangeAspect="1" noChangeArrowheads="1"/>
            </p:cNvPicPr>
            <p:nvPr/>
          </p:nvPicPr>
          <p:blipFill>
            <a:blip r:embed="rId3"/>
            <a:srcRect/>
            <a:stretch>
              <a:fillRect/>
            </a:stretch>
          </p:blipFill>
          <p:spPr bwMode="auto">
            <a:xfrm>
              <a:off x="2643174" y="4714884"/>
              <a:ext cx="1571625" cy="447675"/>
            </a:xfrm>
            <a:prstGeom prst="rect">
              <a:avLst/>
            </a:prstGeom>
            <a:noFill/>
            <a:ln w="9525">
              <a:noFill/>
              <a:miter lim="800000"/>
              <a:headEnd/>
              <a:tailEnd/>
            </a:ln>
            <a:effectLst/>
          </p:spPr>
        </p:pic>
        <p:pic>
          <p:nvPicPr>
            <p:cNvPr id="19" name="Picture 4"/>
            <p:cNvPicPr>
              <a:picLocks noChangeAspect="1" noChangeArrowheads="1"/>
            </p:cNvPicPr>
            <p:nvPr/>
          </p:nvPicPr>
          <p:blipFill>
            <a:blip r:embed="rId3"/>
            <a:srcRect/>
            <a:stretch>
              <a:fillRect/>
            </a:stretch>
          </p:blipFill>
          <p:spPr bwMode="auto">
            <a:xfrm>
              <a:off x="4143372" y="4714884"/>
              <a:ext cx="1571625" cy="447675"/>
            </a:xfrm>
            <a:prstGeom prst="rect">
              <a:avLst/>
            </a:prstGeom>
            <a:noFill/>
            <a:ln w="9525">
              <a:noFill/>
              <a:miter lim="800000"/>
              <a:headEnd/>
              <a:tailEnd/>
            </a:ln>
            <a:effectLst/>
          </p:spPr>
        </p:pic>
        <p:pic>
          <p:nvPicPr>
            <p:cNvPr id="20" name="Picture 6"/>
            <p:cNvPicPr>
              <a:picLocks noChangeAspect="1" noChangeArrowheads="1"/>
            </p:cNvPicPr>
            <p:nvPr/>
          </p:nvPicPr>
          <p:blipFill>
            <a:blip r:embed="rId4"/>
            <a:srcRect/>
            <a:stretch>
              <a:fillRect/>
            </a:stretch>
          </p:blipFill>
          <p:spPr bwMode="auto">
            <a:xfrm>
              <a:off x="5715008" y="4857760"/>
              <a:ext cx="257175" cy="285750"/>
            </a:xfrm>
            <a:prstGeom prst="rect">
              <a:avLst/>
            </a:prstGeom>
            <a:noFill/>
            <a:ln w="9525">
              <a:noFill/>
              <a:miter lim="800000"/>
              <a:headEnd/>
              <a:tailEnd/>
            </a:ln>
            <a:effectLst/>
          </p:spPr>
        </p:pic>
      </p:grpSp>
      <p:grpSp>
        <p:nvGrpSpPr>
          <p:cNvPr id="15" name="Группа 14"/>
          <p:cNvGrpSpPr/>
          <p:nvPr/>
        </p:nvGrpSpPr>
        <p:grpSpPr>
          <a:xfrm>
            <a:off x="1071538" y="4286256"/>
            <a:ext cx="3686199" cy="590551"/>
            <a:chOff x="1285852" y="4572008"/>
            <a:chExt cx="3686199" cy="590551"/>
          </a:xfrm>
        </p:grpSpPr>
        <p:pic>
          <p:nvPicPr>
            <p:cNvPr id="24578" name="Picture 2"/>
            <p:cNvPicPr>
              <a:picLocks noChangeAspect="1" noChangeArrowheads="1"/>
            </p:cNvPicPr>
            <p:nvPr/>
          </p:nvPicPr>
          <p:blipFill>
            <a:blip r:embed="rId2">
              <a:clrChange>
                <a:clrFrom>
                  <a:srgbClr val="FFFFFF"/>
                </a:clrFrom>
                <a:clrTo>
                  <a:srgbClr val="FFFFFF">
                    <a:alpha val="0"/>
                  </a:srgbClr>
                </a:clrTo>
              </a:clrChange>
            </a:blip>
            <a:srcRect b="18918"/>
            <a:stretch>
              <a:fillRect/>
            </a:stretch>
          </p:blipFill>
          <p:spPr bwMode="auto">
            <a:xfrm>
              <a:off x="1285852" y="4572008"/>
              <a:ext cx="1214446" cy="571504"/>
            </a:xfrm>
            <a:prstGeom prst="rect">
              <a:avLst/>
            </a:prstGeom>
            <a:noFill/>
            <a:ln w="9525">
              <a:noFill/>
              <a:miter lim="800000"/>
              <a:headEnd/>
              <a:tailEnd/>
            </a:ln>
            <a:effectLst/>
          </p:spPr>
        </p:pic>
        <p:pic>
          <p:nvPicPr>
            <p:cNvPr id="2457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74" y="4714884"/>
              <a:ext cx="857256" cy="447675"/>
            </a:xfrm>
            <a:prstGeom prst="rect">
              <a:avLst/>
            </a:prstGeom>
            <a:noFill/>
            <a:ln w="9525">
              <a:noFill/>
              <a:miter lim="800000"/>
              <a:headEnd/>
              <a:tailEnd/>
            </a:ln>
            <a:effectLst/>
          </p:spPr>
        </p:pic>
        <p:pic>
          <p:nvPicPr>
            <p:cNvPr id="2458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43306" y="4714884"/>
              <a:ext cx="1214446" cy="447675"/>
            </a:xfrm>
            <a:prstGeom prst="rect">
              <a:avLst/>
            </a:prstGeom>
            <a:noFill/>
            <a:ln w="9525">
              <a:noFill/>
              <a:miter lim="800000"/>
              <a:headEnd/>
              <a:tailEnd/>
            </a:ln>
            <a:effectLst/>
          </p:spPr>
        </p:pic>
        <p:pic>
          <p:nvPicPr>
            <p:cNvPr id="2458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714876" y="4857760"/>
              <a:ext cx="257175" cy="285750"/>
            </a:xfrm>
            <a:prstGeom prst="rect">
              <a:avLst/>
            </a:prstGeom>
            <a:noFill/>
            <a:ln w="9525">
              <a:noFill/>
              <a:miter lim="800000"/>
              <a:headEnd/>
              <a:tailEnd/>
            </a:ln>
            <a:effectLst/>
          </p:spPr>
        </p:pic>
      </p:grpSp>
    </p:spTree>
    <p:extLst>
      <p:ext uri="{BB962C8B-B14F-4D97-AF65-F5344CB8AC3E}">
        <p14:creationId xmlns:p14="http://schemas.microsoft.com/office/powerpoint/2010/main" xmlns="" val="90197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Группа 25"/>
          <p:cNvGrpSpPr/>
          <p:nvPr/>
        </p:nvGrpSpPr>
        <p:grpSpPr>
          <a:xfrm>
            <a:off x="642910" y="5929330"/>
            <a:ext cx="6327156" cy="590551"/>
            <a:chOff x="642910" y="5715016"/>
            <a:chExt cx="6327156" cy="590551"/>
          </a:xfrm>
        </p:grpSpPr>
        <p:pic>
          <p:nvPicPr>
            <p:cNvPr id="17" name="Picture 2"/>
            <p:cNvPicPr>
              <a:picLocks noChangeAspect="1" noChangeArrowheads="1"/>
            </p:cNvPicPr>
            <p:nvPr/>
          </p:nvPicPr>
          <p:blipFill>
            <a:blip r:embed="rId2"/>
            <a:srcRect b="18918"/>
            <a:stretch>
              <a:fillRect/>
            </a:stretch>
          </p:blipFill>
          <p:spPr bwMode="auto">
            <a:xfrm>
              <a:off x="642910" y="5715016"/>
              <a:ext cx="1520113" cy="571504"/>
            </a:xfrm>
            <a:prstGeom prst="rect">
              <a:avLst/>
            </a:prstGeom>
            <a:noFill/>
            <a:ln w="9525">
              <a:noFill/>
              <a:miter lim="800000"/>
              <a:headEnd/>
              <a:tailEnd/>
            </a:ln>
            <a:effectLst/>
          </p:spPr>
        </p:pic>
        <p:pic>
          <p:nvPicPr>
            <p:cNvPr id="18" name="Picture 3"/>
            <p:cNvPicPr>
              <a:picLocks noChangeAspect="1" noChangeArrowheads="1"/>
            </p:cNvPicPr>
            <p:nvPr/>
          </p:nvPicPr>
          <p:blipFill>
            <a:blip r:embed="rId3"/>
            <a:srcRect/>
            <a:stretch>
              <a:fillRect/>
            </a:stretch>
          </p:blipFill>
          <p:spPr bwMode="auto">
            <a:xfrm>
              <a:off x="2200800" y="5857892"/>
              <a:ext cx="1557879" cy="447675"/>
            </a:xfrm>
            <a:prstGeom prst="rect">
              <a:avLst/>
            </a:prstGeom>
            <a:noFill/>
            <a:ln w="9525">
              <a:noFill/>
              <a:miter lim="800000"/>
              <a:headEnd/>
              <a:tailEnd/>
            </a:ln>
            <a:effectLst/>
          </p:spPr>
        </p:pic>
        <p:pic>
          <p:nvPicPr>
            <p:cNvPr id="19" name="Picture 4"/>
            <p:cNvPicPr>
              <a:picLocks noChangeAspect="1" noChangeArrowheads="1"/>
            </p:cNvPicPr>
            <p:nvPr/>
          </p:nvPicPr>
          <p:blipFill>
            <a:blip r:embed="rId3"/>
            <a:srcRect/>
            <a:stretch>
              <a:fillRect/>
            </a:stretch>
          </p:blipFill>
          <p:spPr bwMode="auto">
            <a:xfrm>
              <a:off x="3687878" y="5857892"/>
              <a:ext cx="1557879" cy="447675"/>
            </a:xfrm>
            <a:prstGeom prst="rect">
              <a:avLst/>
            </a:prstGeom>
            <a:noFill/>
            <a:ln w="9525">
              <a:noFill/>
              <a:miter lim="800000"/>
              <a:headEnd/>
              <a:tailEnd/>
            </a:ln>
            <a:effectLst/>
          </p:spPr>
        </p:pic>
        <p:pic>
          <p:nvPicPr>
            <p:cNvPr id="20" name="Picture 6"/>
            <p:cNvPicPr>
              <a:picLocks noChangeAspect="1" noChangeArrowheads="1"/>
            </p:cNvPicPr>
            <p:nvPr/>
          </p:nvPicPr>
          <p:blipFill>
            <a:blip r:embed="rId4"/>
            <a:srcRect/>
            <a:stretch>
              <a:fillRect/>
            </a:stretch>
          </p:blipFill>
          <p:spPr bwMode="auto">
            <a:xfrm>
              <a:off x="6715140" y="6000768"/>
              <a:ext cx="254926" cy="285750"/>
            </a:xfrm>
            <a:prstGeom prst="rect">
              <a:avLst/>
            </a:prstGeom>
            <a:noFill/>
            <a:ln w="9525">
              <a:noFill/>
              <a:miter lim="800000"/>
              <a:headEnd/>
              <a:tailEnd/>
            </a:ln>
            <a:effectLst/>
          </p:spPr>
        </p:pic>
        <p:pic>
          <p:nvPicPr>
            <p:cNvPr id="16" name="Picture 4"/>
            <p:cNvPicPr>
              <a:picLocks noChangeAspect="1" noChangeArrowheads="1"/>
            </p:cNvPicPr>
            <p:nvPr/>
          </p:nvPicPr>
          <p:blipFill>
            <a:blip r:embed="rId3"/>
            <a:srcRect/>
            <a:stretch>
              <a:fillRect/>
            </a:stretch>
          </p:blipFill>
          <p:spPr bwMode="auto">
            <a:xfrm>
              <a:off x="5214942" y="5857892"/>
              <a:ext cx="1557880" cy="447675"/>
            </a:xfrm>
            <a:prstGeom prst="rect">
              <a:avLst/>
            </a:prstGeom>
            <a:noFill/>
            <a:ln w="9525">
              <a:noFill/>
              <a:miter lim="800000"/>
              <a:headEnd/>
              <a:tailEnd/>
            </a:ln>
            <a:effectLst/>
          </p:spPr>
        </p:pic>
      </p:grpSp>
      <p:sp>
        <p:nvSpPr>
          <p:cNvPr id="5" name="TextBox 4"/>
          <p:cNvSpPr txBox="1"/>
          <p:nvPr/>
        </p:nvSpPr>
        <p:spPr>
          <a:xfrm>
            <a:off x="285720" y="285728"/>
            <a:ext cx="8572560" cy="181588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ru-RU" sz="2800" dirty="0" smtClean="0"/>
              <a:t>Найди в тексте предложения, к которым подойдет эта схема. Начни с первого предложения. Сосчитай, сколько в нем слов. Затем сосчитай, сколько слов во втором, третьем…</a:t>
            </a:r>
            <a:endParaRPr lang="ru-RU" sz="2800" dirty="0"/>
          </a:p>
        </p:txBody>
      </p:sp>
      <p:sp>
        <p:nvSpPr>
          <p:cNvPr id="14" name="Rectangle 1"/>
          <p:cNvSpPr>
            <a:spLocks noChangeArrowheads="1"/>
          </p:cNvSpPr>
          <p:nvPr/>
        </p:nvSpPr>
        <p:spPr bwMode="auto">
          <a:xfrm>
            <a:off x="1000100" y="2285992"/>
            <a:ext cx="614366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  бабушки  Маши  был  сад</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  саду  много  яблок</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Паша  взял  яблоко</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А  вот  и  вишня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ru-RU" sz="3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Вишня  кислая</a:t>
            </a: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ru-RU" sz="3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22" name="Группа 21"/>
          <p:cNvGrpSpPr/>
          <p:nvPr/>
        </p:nvGrpSpPr>
        <p:grpSpPr>
          <a:xfrm>
            <a:off x="928662" y="3214686"/>
            <a:ext cx="4041140" cy="923925"/>
            <a:chOff x="1071538" y="3714752"/>
            <a:chExt cx="4041140" cy="923925"/>
          </a:xfrm>
        </p:grpSpPr>
        <p:pic>
          <p:nvPicPr>
            <p:cNvPr id="2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14480" y="4000504"/>
              <a:ext cx="857256" cy="447675"/>
            </a:xfrm>
            <a:prstGeom prst="rect">
              <a:avLst/>
            </a:prstGeom>
            <a:noFill/>
            <a:ln w="9525">
              <a:noFill/>
              <a:miter lim="800000"/>
              <a:headEnd/>
              <a:tailEnd/>
            </a:ln>
            <a:effectLst/>
          </p:spPr>
        </p:pic>
        <p:pic>
          <p:nvPicPr>
            <p:cNvPr id="3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43174" y="4000504"/>
              <a:ext cx="1285883" cy="447675"/>
            </a:xfrm>
            <a:prstGeom prst="rect">
              <a:avLst/>
            </a:prstGeom>
            <a:noFill/>
            <a:ln w="9525">
              <a:noFill/>
              <a:miter lim="800000"/>
              <a:headEnd/>
              <a:tailEnd/>
            </a:ln>
            <a:effectLst/>
          </p:spPr>
        </p:pic>
        <p:pic>
          <p:nvPicPr>
            <p:cNvPr id="31"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857752" y="4143380"/>
              <a:ext cx="254926" cy="285750"/>
            </a:xfrm>
            <a:prstGeom prst="rect">
              <a:avLst/>
            </a:prstGeom>
            <a:noFill/>
            <a:ln w="9525">
              <a:noFill/>
              <a:miter lim="800000"/>
              <a:headEnd/>
              <a:tailEnd/>
            </a:ln>
            <a:effectLst/>
          </p:spPr>
        </p:pic>
        <p:pic>
          <p:nvPicPr>
            <p:cNvPr id="33"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29058" y="4000504"/>
              <a:ext cx="1071570" cy="447675"/>
            </a:xfrm>
            <a:prstGeom prst="rect">
              <a:avLst/>
            </a:prstGeom>
            <a:noFill/>
            <a:ln w="9525">
              <a:noFill/>
              <a:miter lim="800000"/>
              <a:headEnd/>
              <a:tailEnd/>
            </a:ln>
            <a:effectLst/>
          </p:spPr>
        </p:pic>
        <p:pic>
          <p:nvPicPr>
            <p:cNvPr id="1026" name="Picture 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71538" y="3714752"/>
              <a:ext cx="695325" cy="923925"/>
            </a:xfrm>
            <a:prstGeom prst="rect">
              <a:avLst/>
            </a:prstGeom>
            <a:noFill/>
            <a:ln w="9525">
              <a:noFill/>
              <a:miter lim="800000"/>
              <a:headEnd/>
              <a:tailEnd/>
            </a:ln>
            <a:effectLst/>
          </p:spPr>
        </p:pic>
      </p:grpSp>
      <p:grpSp>
        <p:nvGrpSpPr>
          <p:cNvPr id="23" name="Группа 22"/>
          <p:cNvGrpSpPr/>
          <p:nvPr/>
        </p:nvGrpSpPr>
        <p:grpSpPr>
          <a:xfrm>
            <a:off x="857224" y="4643446"/>
            <a:ext cx="3183884" cy="923925"/>
            <a:chOff x="1071538" y="3714752"/>
            <a:chExt cx="3183884" cy="923925"/>
          </a:xfrm>
        </p:grpSpPr>
        <p:pic>
          <p:nvPicPr>
            <p:cNvPr id="24"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85918" y="4000504"/>
              <a:ext cx="642942" cy="447675"/>
            </a:xfrm>
            <a:prstGeom prst="rect">
              <a:avLst/>
            </a:prstGeom>
            <a:noFill/>
            <a:ln w="9525">
              <a:noFill/>
              <a:miter lim="800000"/>
              <a:headEnd/>
              <a:tailEnd/>
            </a:ln>
            <a:effectLst/>
          </p:spPr>
        </p:pic>
        <p:pic>
          <p:nvPicPr>
            <p:cNvPr id="25"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00298" y="4000504"/>
              <a:ext cx="357190" cy="447675"/>
            </a:xfrm>
            <a:prstGeom prst="rect">
              <a:avLst/>
            </a:prstGeom>
            <a:noFill/>
            <a:ln w="9525">
              <a:noFill/>
              <a:miter lim="800000"/>
              <a:headEnd/>
              <a:tailEnd/>
            </a:ln>
            <a:effectLst/>
          </p:spPr>
        </p:pic>
        <p:pic>
          <p:nvPicPr>
            <p:cNvPr id="34"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000496" y="4143380"/>
              <a:ext cx="254926" cy="285750"/>
            </a:xfrm>
            <a:prstGeom prst="rect">
              <a:avLst/>
            </a:prstGeom>
            <a:noFill/>
            <a:ln w="9525">
              <a:noFill/>
              <a:miter lim="800000"/>
              <a:headEnd/>
              <a:tailEnd/>
            </a:ln>
            <a:effectLst/>
          </p:spPr>
        </p:pic>
        <p:pic>
          <p:nvPicPr>
            <p:cNvPr id="35"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28926" y="4000504"/>
              <a:ext cx="1214446" cy="447675"/>
            </a:xfrm>
            <a:prstGeom prst="rect">
              <a:avLst/>
            </a:prstGeom>
            <a:noFill/>
            <a:ln w="9525">
              <a:noFill/>
              <a:miter lim="800000"/>
              <a:headEnd/>
              <a:tailEnd/>
            </a:ln>
            <a:effectLst/>
          </p:spPr>
        </p:pic>
        <p:pic>
          <p:nvPicPr>
            <p:cNvPr id="36" name="Picture 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71538" y="3714752"/>
              <a:ext cx="695325" cy="923925"/>
            </a:xfrm>
            <a:prstGeom prst="rect">
              <a:avLst/>
            </a:prstGeom>
            <a:noFill/>
            <a:ln w="9525">
              <a:noFill/>
              <a:miter lim="800000"/>
              <a:headEnd/>
              <a:tailEnd/>
            </a:ln>
            <a:effectLst/>
          </p:spPr>
        </p:pic>
      </p:grpSp>
    </p:spTree>
    <p:extLst>
      <p:ext uri="{BB962C8B-B14F-4D97-AF65-F5344CB8AC3E}">
        <p14:creationId xmlns:p14="http://schemas.microsoft.com/office/powerpoint/2010/main" xmlns="" val="90197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936</Words>
  <Application>Microsoft Office PowerPoint</Application>
  <PresentationFormat>Экран (4:3)</PresentationFormat>
  <Paragraphs>81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Логопед</cp:lastModifiedBy>
  <cp:revision>33</cp:revision>
  <dcterms:created xsi:type="dcterms:W3CDTF">2016-02-04T14:40:16Z</dcterms:created>
  <dcterms:modified xsi:type="dcterms:W3CDTF">2017-02-22T08:46:12Z</dcterms:modified>
</cp:coreProperties>
</file>