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embeddings/oleObject9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3774-22BB-4D66-BC4A-5C7F35A5AE7B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F081-17D6-461E-92C4-1BC0329B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audio" Target="../media/audio2.bin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audio" Target="../media/audio2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1.bin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2.bin"/><Relationship Id="rId5" Type="http://schemas.openxmlformats.org/officeDocument/2006/relationships/image" Target="../media/image34.png"/><Relationship Id="rId4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1.bin"/><Relationship Id="rId5" Type="http://schemas.openxmlformats.org/officeDocument/2006/relationships/image" Target="../media/image36.png"/><Relationship Id="rId4" Type="http://schemas.openxmlformats.org/officeDocument/2006/relationships/audio" Target="../media/audio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1.bin"/><Relationship Id="rId5" Type="http://schemas.openxmlformats.org/officeDocument/2006/relationships/image" Target="../media/image37.jpeg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Согласные звуки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4" name="Рисунок 3" descr="http://www.logolife.ru/wp-content/gallery/dlya-izucheniya-zvukov/krug1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714620"/>
            <a:ext cx="14382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коров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786058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5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786058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3214678" y="2857496"/>
            <a:ext cx="685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5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786058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3428992" y="3214686"/>
            <a:ext cx="5445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5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786058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lum bright="-6000" contrast="78000"/>
          </a:blip>
          <a:srcRect/>
          <a:stretch>
            <a:fillRect/>
          </a:stretch>
        </p:blipFill>
        <p:spPr bwMode="auto">
          <a:xfrm>
            <a:off x="2643174" y="3143248"/>
            <a:ext cx="12573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картинки со звуком </a:t>
            </a:r>
            <a:r>
              <a:rPr lang="ru-RU" b="1" dirty="0"/>
              <a:t>М</a:t>
            </a:r>
            <a:endParaRPr lang="ru-RU" dirty="0"/>
          </a:p>
        </p:txBody>
      </p:sp>
      <p:pic>
        <p:nvPicPr>
          <p:cNvPr id="1026" name="Picture 2" descr="C:\Users\Соня\Desktop\206_1_main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1571636" cy="1571636"/>
          </a:xfrm>
          <a:prstGeom prst="rect">
            <a:avLst/>
          </a:prstGeom>
          <a:noFill/>
        </p:spPr>
      </p:pic>
      <p:pic>
        <p:nvPicPr>
          <p:cNvPr id="1027" name="Picture 3" descr="C:\Users\Соня\Desktop\Sylvaemus uralensis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b="50000"/>
          <a:stretch>
            <a:fillRect/>
          </a:stretch>
        </p:blipFill>
        <p:spPr bwMode="auto">
          <a:xfrm>
            <a:off x="1357290" y="1857364"/>
            <a:ext cx="2852429" cy="1377148"/>
          </a:xfrm>
          <a:prstGeom prst="rect">
            <a:avLst/>
          </a:prstGeom>
          <a:noFill/>
        </p:spPr>
      </p:pic>
      <p:pic>
        <p:nvPicPr>
          <p:cNvPr id="1028" name="Picture 4" descr="C:\Users\Соня\Desktop\carrot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714752"/>
            <a:ext cx="1362420" cy="2411989"/>
          </a:xfrm>
          <a:prstGeom prst="rect">
            <a:avLst/>
          </a:prstGeom>
          <a:noFill/>
        </p:spPr>
      </p:pic>
      <p:pic>
        <p:nvPicPr>
          <p:cNvPr id="1029" name="Picture 5" descr="C:\Users\Соня\Desktop\bambola-daisy.jpg">
            <a:hlinkClick r:id="" action="ppaction://noaction" highlightClick="1">
              <a:snd r:embed="rId6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22641" r="23585"/>
          <a:stretch>
            <a:fillRect/>
          </a:stretch>
        </p:blipFill>
        <p:spPr bwMode="auto">
          <a:xfrm>
            <a:off x="5786446" y="4143380"/>
            <a:ext cx="1357322" cy="189310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142976" y="1571612"/>
            <a:ext cx="3357586" cy="17859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00166" y="3714752"/>
            <a:ext cx="1928826" cy="23574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6" y="1571612"/>
            <a:ext cx="2133616" cy="17859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Найди картинку </a:t>
            </a:r>
            <a:r>
              <a:rPr lang="ru-RU" dirty="0" smtClean="0"/>
              <a:t>со звуком </a:t>
            </a:r>
            <a:r>
              <a:rPr lang="ru-RU" b="1" dirty="0" smtClean="0"/>
              <a:t>М</a:t>
            </a:r>
            <a:endParaRPr lang="ru-RU" dirty="0"/>
          </a:p>
        </p:txBody>
      </p:sp>
      <p:pic>
        <p:nvPicPr>
          <p:cNvPr id="2050" name="Picture 2" descr="C:\Users\Соня\Desktop\yellow-wooden-pencil-no-name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5952">
            <a:off x="1967208" y="2273985"/>
            <a:ext cx="1673828" cy="933624"/>
          </a:xfrm>
          <a:prstGeom prst="rect">
            <a:avLst/>
          </a:prstGeom>
          <a:noFill/>
        </p:spPr>
      </p:pic>
      <p:pic>
        <p:nvPicPr>
          <p:cNvPr id="6" name="Picture 3" descr="C:\Users\Соня\Desktop\1.png">
            <a:hlinkClick r:id="" action="ppaction://noaction" highlightClick="1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t="23077" b="22115"/>
          <a:stretch>
            <a:fillRect/>
          </a:stretch>
        </p:blipFill>
        <p:spPr bwMode="auto">
          <a:xfrm>
            <a:off x="1428728" y="4429132"/>
            <a:ext cx="2476505" cy="1357322"/>
          </a:xfrm>
          <a:prstGeom prst="rect">
            <a:avLst/>
          </a:prstGeom>
          <a:noFill/>
        </p:spPr>
      </p:pic>
      <p:pic>
        <p:nvPicPr>
          <p:cNvPr id="2052" name="Picture 4" descr="C:\Users\Соня\Desktop\obuv-podborka-igr-i-uprajneniy-4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857364"/>
            <a:ext cx="2490790" cy="1761344"/>
          </a:xfrm>
          <a:prstGeom prst="rect">
            <a:avLst/>
          </a:prstGeom>
          <a:noFill/>
        </p:spPr>
      </p:pic>
      <p:pic>
        <p:nvPicPr>
          <p:cNvPr id="9" name="Picture 4" descr="C:\Users\Соня\Desktop\0_842e2_efe65947_S.pn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29322" y="4357694"/>
            <a:ext cx="1833997" cy="138161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000100" y="4214818"/>
            <a:ext cx="3286148" cy="17859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Согласные звуки   бывают твердые и </a:t>
            </a:r>
            <a:r>
              <a:rPr lang="ru-RU" dirty="0" smtClean="0"/>
              <a:t>мягкие.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Звук </a:t>
            </a:r>
            <a:r>
              <a:rPr lang="ru-RU" b="1" dirty="0"/>
              <a:t>М</a:t>
            </a:r>
            <a:r>
              <a:rPr lang="ru-RU" dirty="0"/>
              <a:t> твердый  - мы произносим его грубо, твердо. Твердый звук </a:t>
            </a:r>
            <a:r>
              <a:rPr lang="ru-RU" b="1" dirty="0"/>
              <a:t>М </a:t>
            </a:r>
            <a:r>
              <a:rPr lang="ru-RU" dirty="0"/>
              <a:t>обозначаем, синим цветом.</a:t>
            </a:r>
            <a:endParaRPr lang="ru-RU" dirty="0" smtClean="0"/>
          </a:p>
          <a:p>
            <a:pPr marL="0">
              <a:buNone/>
            </a:pPr>
            <a:r>
              <a:rPr lang="ru-RU" dirty="0"/>
              <a:t>Звук </a:t>
            </a:r>
            <a:r>
              <a:rPr lang="ru-RU" b="1" dirty="0"/>
              <a:t>МЬ</a:t>
            </a:r>
            <a:r>
              <a:rPr lang="ru-RU" dirty="0"/>
              <a:t> мягкий – мы произносим его ласково, мягко, губки улыбаются. Мягкий звук </a:t>
            </a:r>
            <a:r>
              <a:rPr lang="ru-RU" b="1" dirty="0"/>
              <a:t>МЬ</a:t>
            </a:r>
            <a:r>
              <a:rPr lang="ru-RU" dirty="0"/>
              <a:t> обозначаем зеленым цветом.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коров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714884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214942" y="4714884"/>
          <a:ext cx="1214446" cy="1214446"/>
        </p:xfrm>
        <a:graphic>
          <a:graphicData uri="http://schemas.openxmlformats.org/presentationml/2006/ole">
            <p:oleObj spid="_x0000_s3073" name="Точечный рисунок" r:id="rId4" imgW="1561905" imgH="1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</a:t>
            </a:r>
            <a:r>
              <a:rPr lang="ru-RU" b="1" dirty="0"/>
              <a:t> </a:t>
            </a:r>
            <a:r>
              <a:rPr lang="ru-RU" dirty="0"/>
              <a:t>«Слоговые дорожки»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400" dirty="0"/>
              <a:t>Назови звук, который  обозначается  большим, красным кружочком. Правильно это звук </a:t>
            </a:r>
            <a:r>
              <a:rPr lang="ru-RU" sz="2400" b="1" dirty="0"/>
              <a:t>А</a:t>
            </a:r>
            <a:r>
              <a:rPr lang="ru-RU" sz="2400" dirty="0"/>
              <a:t>. Какой еще  звук ты здесь видишь? Это звук </a:t>
            </a:r>
            <a:r>
              <a:rPr lang="ru-RU" sz="2400" b="1" dirty="0"/>
              <a:t>МЬ</a:t>
            </a:r>
            <a:r>
              <a:rPr lang="ru-RU" sz="2400" dirty="0"/>
              <a:t>. Звук </a:t>
            </a:r>
            <a:r>
              <a:rPr lang="ru-RU" sz="2400" b="1" dirty="0"/>
              <a:t>А</a:t>
            </a:r>
            <a:r>
              <a:rPr lang="ru-RU" sz="2400" dirty="0"/>
              <a:t> пойдет в гости к звуку </a:t>
            </a:r>
            <a:r>
              <a:rPr lang="ru-RU" sz="2400" b="1" dirty="0"/>
              <a:t>МЬ</a:t>
            </a:r>
            <a:r>
              <a:rPr lang="ru-RU" sz="2400" dirty="0"/>
              <a:t>. Пропой дорожку звуков </a:t>
            </a:r>
            <a:r>
              <a:rPr lang="ru-RU" sz="2400" b="1" dirty="0"/>
              <a:t>АААААМЬ</a:t>
            </a:r>
            <a:endParaRPr lang="ru-RU" sz="2400" dirty="0"/>
          </a:p>
        </p:txBody>
      </p:sp>
      <p:pic>
        <p:nvPicPr>
          <p:cNvPr id="4" name="Рисунок 3" descr="http://www.logolife.ru/wp-content/gallery/dlya-izucheniya-zvukov/krug1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143380"/>
            <a:ext cx="14382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3071802" y="4572008"/>
            <a:ext cx="2928958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429388" y="4071942"/>
          <a:ext cx="1214437" cy="1214438"/>
        </p:xfrm>
        <a:graphic>
          <a:graphicData uri="http://schemas.openxmlformats.org/presentationml/2006/ole">
            <p:oleObj spid="_x0000_s29698" name="Точечный рисунок" r:id="rId4" imgW="1561905" imgH="1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4" name="Рисунок 3" descr="http://www.logolife.ru/wp-content/gallery/dlya-izucheniya-zvukov/krug1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714620"/>
            <a:ext cx="1438275" cy="140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500694" y="2643182"/>
          <a:ext cx="1214438" cy="1214437"/>
        </p:xfrm>
        <a:graphic>
          <a:graphicData uri="http://schemas.openxmlformats.org/presentationml/2006/ole">
            <p:oleObj spid="_x0000_s30722" name="Точечный рисунок" r:id="rId4" imgW="1561905" imgH="1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3214678" y="2857496"/>
            <a:ext cx="685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715008" y="2786058"/>
          <a:ext cx="1214438" cy="1214437"/>
        </p:xfrm>
        <a:graphic>
          <a:graphicData uri="http://schemas.openxmlformats.org/presentationml/2006/ole">
            <p:oleObj spid="_x0000_s31746" name="Точечный рисунок" r:id="rId4" imgW="1561905" imgH="1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русском языке звуки делятся на гласные и согласные.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Спой песенки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lum bright="-6000" contrast="78000"/>
          </a:blip>
          <a:srcRect/>
          <a:stretch>
            <a:fillRect/>
          </a:stretch>
        </p:blipFill>
        <p:spPr bwMode="auto">
          <a:xfrm>
            <a:off x="2643174" y="3143248"/>
            <a:ext cx="12573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786446" y="2714620"/>
          <a:ext cx="1214438" cy="1214437"/>
        </p:xfrm>
        <a:graphic>
          <a:graphicData uri="http://schemas.openxmlformats.org/presentationml/2006/ole">
            <p:oleObj spid="_x0000_s32770" name="Точечный рисунок" r:id="rId4" imgW="1561905" imgH="1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картинки со звуком МЬ</a:t>
            </a:r>
          </a:p>
        </p:txBody>
      </p:sp>
      <p:pic>
        <p:nvPicPr>
          <p:cNvPr id="33794" name="Picture 2" descr="C:\Users\Соня\Desktop\logo.pn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1500198" cy="2220590"/>
          </a:xfrm>
          <a:prstGeom prst="rect">
            <a:avLst/>
          </a:prstGeom>
          <a:noFill/>
        </p:spPr>
      </p:pic>
      <p:pic>
        <p:nvPicPr>
          <p:cNvPr id="33795" name="Picture 3" descr="C:\Users\Соня\Desktop\19544610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857364"/>
            <a:ext cx="1496010" cy="1500174"/>
          </a:xfrm>
          <a:prstGeom prst="rect">
            <a:avLst/>
          </a:prstGeom>
          <a:noFill/>
        </p:spPr>
      </p:pic>
      <p:pic>
        <p:nvPicPr>
          <p:cNvPr id="33796" name="Picture 4" descr="C:\Users\Соня\Desktop\0290512_PE427259_S5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12397" t="19835" r="10744" b="20661"/>
          <a:stretch>
            <a:fillRect/>
          </a:stretch>
        </p:blipFill>
        <p:spPr bwMode="auto">
          <a:xfrm>
            <a:off x="1643042" y="4714884"/>
            <a:ext cx="1968514" cy="1143008"/>
          </a:xfrm>
          <a:prstGeom prst="rect">
            <a:avLst/>
          </a:prstGeom>
          <a:noFill/>
        </p:spPr>
      </p:pic>
      <p:pic>
        <p:nvPicPr>
          <p:cNvPr id="33798" name="Picture 6" descr="C:\Users\Соня\Desktop\J_0000388.jpg">
            <a:hlinkClick r:id="" action="ppaction://noaction" highlightClick="1">
              <a:snd r:embed="rId6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143380"/>
            <a:ext cx="1831848" cy="18288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000100" y="4214818"/>
            <a:ext cx="3286148" cy="17859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728" y="1571612"/>
            <a:ext cx="2357454" cy="22860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8" y="1428736"/>
            <a:ext cx="2357454" cy="22860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оня\Desktop\tort-meshok-deda-moroza_517.jpg">
            <a:hlinkClick r:id="" action="ppaction://noaction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 l="22581" t="12903" r="14516"/>
          <a:stretch>
            <a:fillRect/>
          </a:stretch>
        </p:blipFill>
        <p:spPr bwMode="auto">
          <a:xfrm>
            <a:off x="1785918" y="1714488"/>
            <a:ext cx="1857388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</a:t>
            </a:r>
            <a:r>
              <a:rPr lang="ru-RU" dirty="0" smtClean="0"/>
              <a:t>картинку </a:t>
            </a:r>
            <a:r>
              <a:rPr lang="ru-RU" dirty="0"/>
              <a:t>со звуком МЬ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428728" y="1571612"/>
            <a:ext cx="2357454" cy="22860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9" name="Picture 3" descr="C:\Users\Соня\Desktop\roomandboard.jp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85926"/>
            <a:ext cx="1928826" cy="1709086"/>
          </a:xfrm>
          <a:prstGeom prst="rect">
            <a:avLst/>
          </a:prstGeom>
          <a:noFill/>
        </p:spPr>
      </p:pic>
      <p:pic>
        <p:nvPicPr>
          <p:cNvPr id="34820" name="Picture 4" descr="C:\Users\Соня\Desktop\a3934a29b6969c4188b124c76967f667.JP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643446"/>
            <a:ext cx="2000015" cy="1500174"/>
          </a:xfrm>
          <a:prstGeom prst="rect">
            <a:avLst/>
          </a:prstGeom>
          <a:noFill/>
        </p:spPr>
      </p:pic>
      <p:pic>
        <p:nvPicPr>
          <p:cNvPr id="34821" name="Picture 5" descr="C:\Users\Соня\Desktop\dog-grooming.jp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429132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Посели картинку в свой дом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500034" y="2500306"/>
            <a:ext cx="1714512" cy="1858976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7143768" y="2571744"/>
            <a:ext cx="1714512" cy="1858976"/>
            <a:chOff x="571472" y="2285992"/>
            <a:chExt cx="1714512" cy="185897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7429520" y="3214694"/>
          <a:ext cx="1214437" cy="1214438"/>
        </p:xfrm>
        <a:graphic>
          <a:graphicData uri="http://schemas.openxmlformats.org/presentationml/2006/ole">
            <p:oleObj spid="_x0000_s35842" name="Точечный рисунок" r:id="rId3" imgW="1561905" imgH="1752381" progId="PBrush">
              <p:embed/>
            </p:oleObj>
          </a:graphicData>
        </a:graphic>
      </p:graphicFrame>
      <p:pic>
        <p:nvPicPr>
          <p:cNvPr id="43" name="Picture 5" descr="корова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143248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5848" name="Picture 8" descr="C:\Users\Соня\Desktop\мухомо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357298"/>
            <a:ext cx="1195622" cy="1231853"/>
          </a:xfrm>
          <a:prstGeom prst="rect">
            <a:avLst/>
          </a:prstGeom>
          <a:noFill/>
        </p:spPr>
      </p:pic>
      <p:pic>
        <p:nvPicPr>
          <p:cNvPr id="35849" name="Picture 9" descr="C:\Users\Соня\Desktop\молоток.png"/>
          <p:cNvPicPr>
            <a:picLocks noChangeAspect="1" noChangeArrowheads="1"/>
          </p:cNvPicPr>
          <p:nvPr/>
        </p:nvPicPr>
        <p:blipFill>
          <a:blip r:embed="rId6"/>
          <a:srcRect t="19441" b="12514"/>
          <a:stretch>
            <a:fillRect/>
          </a:stretch>
        </p:blipFill>
        <p:spPr bwMode="auto">
          <a:xfrm>
            <a:off x="5715008" y="5072074"/>
            <a:ext cx="1336728" cy="1000132"/>
          </a:xfrm>
          <a:prstGeom prst="rect">
            <a:avLst/>
          </a:prstGeom>
          <a:noFill/>
        </p:spPr>
      </p:pic>
      <p:pic>
        <p:nvPicPr>
          <p:cNvPr id="35850" name="Picture 10" descr="C:\Users\Соня\Desktop\майка.png"/>
          <p:cNvPicPr>
            <a:picLocks noChangeAspect="1" noChangeArrowheads="1"/>
          </p:cNvPicPr>
          <p:nvPr/>
        </p:nvPicPr>
        <p:blipFill>
          <a:blip r:embed="rId7"/>
          <a:srcRect l="25483" t="9270" r="18455" b="11934"/>
          <a:stretch>
            <a:fillRect/>
          </a:stretch>
        </p:blipFill>
        <p:spPr bwMode="auto">
          <a:xfrm>
            <a:off x="5214942" y="2714620"/>
            <a:ext cx="785818" cy="1214446"/>
          </a:xfrm>
          <a:prstGeom prst="rect">
            <a:avLst/>
          </a:prstGeom>
          <a:noFill/>
        </p:spPr>
      </p:pic>
      <p:pic>
        <p:nvPicPr>
          <p:cNvPr id="35851" name="Picture 11" descr="C:\Users\Соня\Desktop\мяч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1285860"/>
            <a:ext cx="1143008" cy="1256813"/>
          </a:xfrm>
          <a:prstGeom prst="rect">
            <a:avLst/>
          </a:prstGeom>
          <a:noFill/>
        </p:spPr>
      </p:pic>
      <p:pic>
        <p:nvPicPr>
          <p:cNvPr id="35852" name="Picture 12" descr="C:\Users\Соня\Desktop\малина.png"/>
          <p:cNvPicPr>
            <a:picLocks noChangeAspect="1" noChangeArrowheads="1"/>
          </p:cNvPicPr>
          <p:nvPr/>
        </p:nvPicPr>
        <p:blipFill>
          <a:blip r:embed="rId9"/>
          <a:srcRect l="10688" t="14581" r="14492"/>
          <a:stretch>
            <a:fillRect/>
          </a:stretch>
        </p:blipFill>
        <p:spPr bwMode="auto">
          <a:xfrm>
            <a:off x="4000496" y="4000504"/>
            <a:ext cx="1000132" cy="1255509"/>
          </a:xfrm>
          <a:prstGeom prst="rect">
            <a:avLst/>
          </a:prstGeom>
          <a:noFill/>
        </p:spPr>
      </p:pic>
      <p:pic>
        <p:nvPicPr>
          <p:cNvPr id="35853" name="Picture 13" descr="C:\Users\Соня\Desktop\миска.png"/>
          <p:cNvPicPr>
            <a:picLocks noChangeAspect="1" noChangeArrowheads="1"/>
          </p:cNvPicPr>
          <p:nvPr/>
        </p:nvPicPr>
        <p:blipFill>
          <a:blip r:embed="rId10"/>
          <a:srcRect l="7975" t="23845" r="12273" b="25384"/>
          <a:stretch>
            <a:fillRect/>
          </a:stretch>
        </p:blipFill>
        <p:spPr bwMode="auto">
          <a:xfrm>
            <a:off x="2571736" y="5357826"/>
            <a:ext cx="1428760" cy="1000132"/>
          </a:xfrm>
          <a:prstGeom prst="rect">
            <a:avLst/>
          </a:prstGeom>
          <a:noFill/>
        </p:spPr>
      </p:pic>
      <p:pic>
        <p:nvPicPr>
          <p:cNvPr id="35854" name="Picture 14" descr="C:\Users\Соня\Desktop\метла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500306"/>
            <a:ext cx="1285884" cy="141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022E-7 L -0.14948 0.22039 " pathEditMode="relative" ptsTypes="AA">
                                      <p:cBhvr>
                                        <p:cTn id="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12303E-7 L 0.43316 0.09436 " pathEditMode="relative" ptsTypes="AA">
                                      <p:cBhvr>
                                        <p:cTn id="11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3682E-6 L 0.14167 0.28331 " pathEditMode="relative" ptsTypes="AA">
                                      <p:cBhvr>
                                        <p:cTn id="16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75301E-6 L -0.35435 -0.13644 " pathEditMode="relative" ptsTypes="AA">
                                      <p:cBhvr>
                                        <p:cTn id="21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51064E-7 L -0.47257 0.06291 " pathEditMode="relative" ptsTypes="AA">
                                      <p:cBhvr>
                                        <p:cTn id="26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20814E-6 L 0.53542 -0.30412 " pathEditMode="relative" ptsTypes="AA">
                                      <p:cBhvr>
                                        <p:cTn id="31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64292E-6 L -0.5434 -0.26226 " pathEditMode="relative" ptsTypes="AA">
                                      <p:cBhvr>
                                        <p:cTn id="36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м. Угадай, какое это слово. Выбери слово со звуком 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14554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6866" name="Picture 2" descr="C:\Users\Соня\Desktop\молоток.png">
            <a:hlinkClick r:id="" action="ppaction://noaction" highlightClick="1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357694"/>
            <a:ext cx="1714512" cy="1885221"/>
          </a:xfrm>
          <a:prstGeom prst="rect">
            <a:avLst/>
          </a:prstGeom>
          <a:noFill/>
        </p:spPr>
      </p:pic>
      <p:pic>
        <p:nvPicPr>
          <p:cNvPr id="36867" name="Picture 3" descr="C:\Users\Соня\Desktop\PVBBWyJh6BM.jp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0789" y="4357694"/>
            <a:ext cx="1302274" cy="134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6512E-6 L 0.22656 -0.33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м. Угадай, какое это слово. Выбери слово со звуком М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14554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7890" name="Picture 2" descr="C:\Users\Соня\Desktop\маска.png">
            <a:hlinkClick r:id="" action="ppaction://noaction" highlightClick="1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71942"/>
            <a:ext cx="2203149" cy="2155461"/>
          </a:xfrm>
          <a:prstGeom prst="rect">
            <a:avLst/>
          </a:prstGeom>
          <a:noFill/>
        </p:spPr>
      </p:pic>
      <p:pic>
        <p:nvPicPr>
          <p:cNvPr id="37891" name="Picture 3" descr="C:\Users\Соня\Desktop\каска.pn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357694"/>
            <a:ext cx="2196852" cy="214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0435E-6 L -0.2757 -0.3358 " pathEditMode="relative" ptsTypes="AA"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м. Угадай, какое это слово. Выбери слово со звуком М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14554"/>
            <a:ext cx="1428760" cy="12144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8914" name="Picture 2" descr="C:\Users\Соня\Desktop\скалка.png">
            <a:hlinkClick r:id="" action="ppaction://noaction" highlightClick="1">
              <a:snd r:embed="rId3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256"/>
            <a:ext cx="2143140" cy="2096751"/>
          </a:xfrm>
          <a:prstGeom prst="rect">
            <a:avLst/>
          </a:prstGeom>
          <a:noFill/>
        </p:spPr>
      </p:pic>
      <p:pic>
        <p:nvPicPr>
          <p:cNvPr id="38915" name="Picture 3" descr="C:\Users\Соня\Desktop\майка.png">
            <a:hlinkClick r:id="" action="ppaction://noaction" highlightClick="1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071942"/>
            <a:ext cx="2071702" cy="22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3867E-6 L -0.29913 -0.34621 " pathEditMode="relative" ptsTypes="AA">
                                      <p:cBhvr>
                                        <p:cTn id="6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Угадай, какое это слово. Выбери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00496" y="2357430"/>
          <a:ext cx="1214438" cy="1214437"/>
        </p:xfrm>
        <a:graphic>
          <a:graphicData uri="http://schemas.openxmlformats.org/presentationml/2006/ole">
            <p:oleObj spid="_x0000_s39938" name="Точечный рисунок" r:id="rId3" imgW="1561905" imgH="1752381" progId="PBrush">
              <p:embed/>
            </p:oleObj>
          </a:graphicData>
        </a:graphic>
      </p:graphicFrame>
      <p:pic>
        <p:nvPicPr>
          <p:cNvPr id="39939" name="Picture 3" descr="C:\Users\Соня\Desktop\мешок.png">
            <a:hlinkClick r:id="" action="ppaction://noaction" highlightClick="1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429132"/>
            <a:ext cx="1428760" cy="1672695"/>
          </a:xfrm>
          <a:prstGeom prst="rect">
            <a:avLst/>
          </a:prstGeom>
          <a:noFill/>
        </p:spPr>
      </p:pic>
      <p:pic>
        <p:nvPicPr>
          <p:cNvPr id="39941" name="Picture 5" descr="C:\Users\Соня\Desktop\petuh13.png">
            <a:hlinkClick r:id="" action="ppaction://noaction" highlightClick="1">
              <a:snd r:embed="rId6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214818"/>
            <a:ext cx="1661575" cy="178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79001E-6 L 0.25972 -0.35661 " pathEditMode="relative" ptsTypes="AA"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Угадай, какое это слово. Выбери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00496" y="2357430"/>
          <a:ext cx="1214438" cy="1214437"/>
        </p:xfrm>
        <a:graphic>
          <a:graphicData uri="http://schemas.openxmlformats.org/presentationml/2006/ole">
            <p:oleObj spid="_x0000_s40962" name="Точечный рисунок" r:id="rId3" imgW="1561905" imgH="1752381" progId="PBrush">
              <p:embed/>
            </p:oleObj>
          </a:graphicData>
        </a:graphic>
      </p:graphicFrame>
      <p:pic>
        <p:nvPicPr>
          <p:cNvPr id="40963" name="Picture 3" descr="C:\Users\Соня\Desktop\shovel_PNG7604.pn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03361">
            <a:off x="1581751" y="4354687"/>
            <a:ext cx="1426488" cy="2076879"/>
          </a:xfrm>
          <a:prstGeom prst="rect">
            <a:avLst/>
          </a:prstGeom>
          <a:noFill/>
        </p:spPr>
      </p:pic>
      <p:pic>
        <p:nvPicPr>
          <p:cNvPr id="40964" name="Picture 4" descr="C:\Users\Соня\Desktop\метла.png">
            <a:hlinkClick r:id="" action="ppaction://noaction" highlightClick="1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9982" y="4214818"/>
            <a:ext cx="1706856" cy="187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32562E-7 L -0.28351 -0.32516 " pathEditMode="relative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Угадайка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 домике спряталось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Угадай, какое это слово. Выбери слово со звуком </a:t>
            </a:r>
            <a:r>
              <a:rPr lang="ru-RU" sz="2400" dirty="0" err="1"/>
              <a:t>Мь</a:t>
            </a:r>
            <a:r>
              <a:rPr lang="ru-RU" sz="2400" dirty="0"/>
              <a:t>. 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3428992" y="1500174"/>
            <a:ext cx="2357454" cy="2357454"/>
            <a:chOff x="571472" y="2285992"/>
            <a:chExt cx="1714512" cy="185897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77769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85786" y="4143380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1463653" y="3536157"/>
              <a:ext cx="1215240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71472" y="2285992"/>
              <a:ext cx="857256" cy="857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57290" y="2285992"/>
              <a:ext cx="928694" cy="785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00496" y="2357430"/>
          <a:ext cx="1214438" cy="1214437"/>
        </p:xfrm>
        <a:graphic>
          <a:graphicData uri="http://schemas.openxmlformats.org/presentationml/2006/ole">
            <p:oleObj spid="_x0000_s45058" name="Точечный рисунок" r:id="rId3" imgW="1561905" imgH="1752381" progId="PBrush">
              <p:embed/>
            </p:oleObj>
          </a:graphicData>
        </a:graphic>
      </p:graphicFrame>
      <p:pic>
        <p:nvPicPr>
          <p:cNvPr id="13" name="Picture 6" descr="C:\Users\Соня\Desktop\J_0000388.jp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256"/>
            <a:ext cx="1688734" cy="1685924"/>
          </a:xfrm>
          <a:prstGeom prst="rect">
            <a:avLst/>
          </a:prstGeom>
          <a:noFill/>
        </p:spPr>
      </p:pic>
      <p:pic>
        <p:nvPicPr>
          <p:cNvPr id="45059" name="Picture 3" descr="C:\Users\Соня\Desktop\W0018-G56-F895-5,5.jpg">
            <a:hlinkClick r:id="" action="ppaction://noaction" highlightClick="1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714884"/>
            <a:ext cx="1668267" cy="117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96947E-6 L 0.22048 -0.31475 " pathEditMode="relative" ptsTypes="AA">
                                      <p:cBhvr>
                                        <p:cTn id="6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При произнесении согласных звуков во рту всегда появляется преграда.</a:t>
            </a:r>
            <a:br>
              <a:rPr lang="ru-RU" dirty="0"/>
            </a:br>
            <a:r>
              <a:rPr lang="ru-RU" dirty="0"/>
              <a:t>Это могут быть губы, зубы, язык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043246"/>
          </a:xfrm>
        </p:spPr>
        <p:txBody>
          <a:bodyPr/>
          <a:lstStyle/>
          <a:p>
            <a:pPr marL="0">
              <a:buNone/>
            </a:pPr>
            <a:r>
              <a:rPr lang="ru-RU" dirty="0"/>
              <a:t>Например, когда мы произносим звук </a:t>
            </a:r>
            <a:r>
              <a:rPr lang="ru-RU" b="1" dirty="0"/>
              <a:t>М</a:t>
            </a:r>
            <a:r>
              <a:rPr lang="ru-RU" dirty="0"/>
              <a:t>, губы смыкаются, а воздушная струя проходит через нос.</a:t>
            </a:r>
            <a:endParaRPr lang="ru-RU" dirty="0" smtClean="0"/>
          </a:p>
          <a:p>
            <a:pPr>
              <a:buNone/>
            </a:pPr>
            <a:r>
              <a:rPr lang="ru-RU" dirty="0"/>
              <a:t>Посмотрите в зеркало и произнесите звук </a:t>
            </a:r>
            <a:r>
              <a:rPr lang="ru-RU" b="1" dirty="0"/>
              <a:t>М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r>
              <a:rPr lang="ru-RU" b="1" dirty="0"/>
              <a:t>М  М  М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pPr marL="0">
              <a:buNone/>
            </a:pPr>
            <a:r>
              <a:rPr lang="ru-RU" dirty="0"/>
              <a:t>Согласные звуки можно обозначить символами, чтобы детям было легко их запомнить.</a:t>
            </a:r>
            <a:endParaRPr lang="ru-RU" dirty="0" smtClean="0"/>
          </a:p>
          <a:p>
            <a:pPr marL="0" algn="ctr">
              <a:buNone/>
            </a:pPr>
            <a:r>
              <a:rPr lang="ru-RU" dirty="0"/>
              <a:t>Это звук </a:t>
            </a:r>
            <a:r>
              <a:rPr lang="ru-RU" b="1" dirty="0"/>
              <a:t>М</a:t>
            </a:r>
            <a:endParaRPr lang="ru-RU" dirty="0"/>
          </a:p>
        </p:txBody>
      </p:sp>
      <p:pic>
        <p:nvPicPr>
          <p:cNvPr id="4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214686"/>
            <a:ext cx="2143140" cy="2000264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Повтори столько раз звук </a:t>
            </a:r>
            <a:r>
              <a:rPr lang="ru-RU" b="1" dirty="0"/>
              <a:t>м</a:t>
            </a:r>
            <a:r>
              <a:rPr lang="ru-RU" dirty="0"/>
              <a:t>, сколько картинок-символов ты видишь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857496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Повтори столько раз звук </a:t>
            </a:r>
            <a:r>
              <a:rPr lang="ru-RU" b="1" dirty="0"/>
              <a:t>м</a:t>
            </a:r>
            <a:r>
              <a:rPr lang="ru-RU" dirty="0"/>
              <a:t>, сколько картинок-символов ты видишь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86058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786058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Повтори столько раз звук </a:t>
            </a:r>
            <a:r>
              <a:rPr lang="ru-RU" b="1" dirty="0"/>
              <a:t>м</a:t>
            </a:r>
            <a:r>
              <a:rPr lang="ru-RU" dirty="0"/>
              <a:t>, сколько картинок-символов ты видишь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786058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коров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786058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</a:t>
            </a:r>
            <a:r>
              <a:rPr lang="ru-RU" b="1" dirty="0"/>
              <a:t> </a:t>
            </a:r>
            <a:r>
              <a:rPr lang="ru-RU" dirty="0"/>
              <a:t>«Слоговые дорожки»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 marL="0">
              <a:buNone/>
            </a:pPr>
            <a:r>
              <a:rPr lang="ru-RU" sz="2400" dirty="0"/>
              <a:t>Назови звук, который  обозначается  большим, красным кружочком. Правильно это звук </a:t>
            </a:r>
            <a:r>
              <a:rPr lang="ru-RU" sz="2400" b="1" dirty="0"/>
              <a:t>А</a:t>
            </a:r>
            <a:r>
              <a:rPr lang="ru-RU" sz="2400" dirty="0"/>
              <a:t>. Какой еще  звук ты здесь видишь? Это звук </a:t>
            </a:r>
            <a:r>
              <a:rPr lang="ru-RU" sz="2400" b="1" dirty="0"/>
              <a:t>М</a:t>
            </a:r>
            <a:r>
              <a:rPr lang="ru-RU" sz="2400" dirty="0"/>
              <a:t>. Звук </a:t>
            </a:r>
            <a:r>
              <a:rPr lang="ru-RU" sz="2400" b="1" dirty="0"/>
              <a:t>А</a:t>
            </a:r>
            <a:r>
              <a:rPr lang="ru-RU" sz="2400" dirty="0"/>
              <a:t> пойдет в гости к звуку </a:t>
            </a:r>
            <a:r>
              <a:rPr lang="ru-RU" sz="2400" b="1" dirty="0"/>
              <a:t>М</a:t>
            </a:r>
            <a:r>
              <a:rPr lang="ru-RU" sz="2400" dirty="0"/>
              <a:t>. Пропой дорожку звуков </a:t>
            </a:r>
            <a:r>
              <a:rPr lang="ru-RU" sz="2400" b="1" dirty="0"/>
              <a:t>АААААМ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logolife.ru/wp-content/gallery/dlya-izucheniya-zvukov/krug1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143380"/>
            <a:ext cx="14382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коров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000504"/>
            <a:ext cx="1785950" cy="150019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Стрелка вправо 5"/>
          <p:cNvSpPr/>
          <p:nvPr/>
        </p:nvSpPr>
        <p:spPr>
          <a:xfrm>
            <a:off x="3071802" y="4572008"/>
            <a:ext cx="2928958" cy="28575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234</Words>
  <Application>Microsoft Office PowerPoint</Application>
  <PresentationFormat>Экран (4:3)</PresentationFormat>
  <Paragraphs>36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Точечный рисунок</vt:lpstr>
      <vt:lpstr>Согласные звуки</vt:lpstr>
      <vt:lpstr>В русском языке звуки делятся на гласные и согласные.</vt:lpstr>
      <vt:lpstr> При произнесении согласных звуков во рту всегда появляется преграда. Это могут быть губы, зубы, язык </vt:lpstr>
      <vt:lpstr>Слайд 4</vt:lpstr>
      <vt:lpstr>Слайд 5</vt:lpstr>
      <vt:lpstr>Повтори столько раз звук м, сколько картинок-символов ты видишь </vt:lpstr>
      <vt:lpstr>Повтори столько раз звук м, сколько картинок-символов ты видишь </vt:lpstr>
      <vt:lpstr>Повтори столько раз звук м, сколько картинок-символов ты видишь </vt:lpstr>
      <vt:lpstr>Упражнение  «Слоговые дорожки»</vt:lpstr>
      <vt:lpstr>Спой песенки </vt:lpstr>
      <vt:lpstr>Спой песенки </vt:lpstr>
      <vt:lpstr>Спой песенки </vt:lpstr>
      <vt:lpstr>Спой песенки </vt:lpstr>
      <vt:lpstr>Найди картинки со звуком М</vt:lpstr>
      <vt:lpstr>Найди картинку со звуком М</vt:lpstr>
      <vt:lpstr>Слайд 16</vt:lpstr>
      <vt:lpstr>Упражнение  «Слоговые дорожки»</vt:lpstr>
      <vt:lpstr>Спой песенки </vt:lpstr>
      <vt:lpstr>Спой песенки </vt:lpstr>
      <vt:lpstr>Спой песенки </vt:lpstr>
      <vt:lpstr>Найди картинки со звуком МЬ</vt:lpstr>
      <vt:lpstr>Найди картинку со звуком МЬ</vt:lpstr>
      <vt:lpstr>Посели картинку в свой дом</vt:lpstr>
      <vt:lpstr>Угадайка. В домике спряталось слово со звуком м. Угадай, какое это слово. Выбери слово со звуком М</vt:lpstr>
      <vt:lpstr>Угадайка. В домике спряталось слово со звуком м. Угадай, какое это слово. Выбери слово со звуком М</vt:lpstr>
      <vt:lpstr>Угадайка. В домике спряталось слово со звуком м. Угадай, какое это слово. Выбери слово со звуком М</vt:lpstr>
      <vt:lpstr>Угадайка. В домике спряталось слово со звуком мь. Угадай, какое это слово. Выбери слово со звуком Мь. </vt:lpstr>
      <vt:lpstr>Угадайка. В домике спряталось слово со звуком мь. Угадай, какое это слово. Выбери слово со звуком Мь. </vt:lpstr>
      <vt:lpstr>Угадайка. В домике спряталось слово со звуком мь. Угадай, какое это слово. Выбери слово со звуком Мь.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</dc:title>
  <dc:creator>Соня</dc:creator>
  <cp:lastModifiedBy>1</cp:lastModifiedBy>
  <cp:revision>38</cp:revision>
  <dcterms:created xsi:type="dcterms:W3CDTF">2016-02-10T19:24:36Z</dcterms:created>
  <dcterms:modified xsi:type="dcterms:W3CDTF">2016-02-12T03:09:43Z</dcterms:modified>
</cp:coreProperties>
</file>